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7"/>
  </p:handoutMasterIdLst>
  <p:sldIdLst>
    <p:sldId id="256" r:id="rId2"/>
    <p:sldId id="257" r:id="rId3"/>
    <p:sldId id="322" r:id="rId4"/>
    <p:sldId id="262" r:id="rId5"/>
    <p:sldId id="263" r:id="rId6"/>
    <p:sldId id="264" r:id="rId7"/>
    <p:sldId id="266" r:id="rId8"/>
    <p:sldId id="267" r:id="rId9"/>
    <p:sldId id="268" r:id="rId10"/>
    <p:sldId id="269" r:id="rId11"/>
    <p:sldId id="270" r:id="rId12"/>
    <p:sldId id="272" r:id="rId13"/>
    <p:sldId id="273" r:id="rId14"/>
    <p:sldId id="271" r:id="rId15"/>
    <p:sldId id="274" r:id="rId16"/>
    <p:sldId id="275" r:id="rId17"/>
    <p:sldId id="279" r:id="rId18"/>
    <p:sldId id="277" r:id="rId19"/>
    <p:sldId id="278" r:id="rId20"/>
    <p:sldId id="313" r:id="rId21"/>
    <p:sldId id="280" r:id="rId22"/>
    <p:sldId id="284" r:id="rId23"/>
    <p:sldId id="286" r:id="rId24"/>
    <p:sldId id="283" r:id="rId25"/>
    <p:sldId id="282" r:id="rId26"/>
    <p:sldId id="292" r:id="rId27"/>
    <p:sldId id="293" r:id="rId28"/>
    <p:sldId id="296" r:id="rId29"/>
    <p:sldId id="303" r:id="rId30"/>
    <p:sldId id="307" r:id="rId31"/>
    <p:sldId id="306" r:id="rId32"/>
    <p:sldId id="305" r:id="rId33"/>
    <p:sldId id="311" r:id="rId34"/>
    <p:sldId id="312" r:id="rId35"/>
    <p:sldId id="314" r:id="rId36"/>
    <p:sldId id="315" r:id="rId37"/>
    <p:sldId id="261" r:id="rId38"/>
    <p:sldId id="259" r:id="rId39"/>
    <p:sldId id="320" r:id="rId40"/>
    <p:sldId id="316" r:id="rId41"/>
    <p:sldId id="317" r:id="rId42"/>
    <p:sldId id="318" r:id="rId43"/>
    <p:sldId id="319" r:id="rId44"/>
    <p:sldId id="258" r:id="rId45"/>
    <p:sldId id="321" r:id="rId4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46" autoAdjust="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834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Percent</c:v>
                </c:pt>
              </c:strCache>
            </c:strRef>
          </c:tx>
          <c:cat>
            <c:numRef>
              <c:f>'Sheet1'!$A$2:$A$6</c:f>
              <c:numCache>
                <c:formatCode>General</c:formatCode>
                <c:ptCount val="5"/>
                <c:pt idx="0">
                  <c:v>1930</c:v>
                </c:pt>
                <c:pt idx="1">
                  <c:v>1940</c:v>
                </c:pt>
                <c:pt idx="2">
                  <c:v>1950</c:v>
                </c:pt>
                <c:pt idx="3">
                  <c:v>1960</c:v>
                </c:pt>
                <c:pt idx="4">
                  <c:v>1970</c:v>
                </c:pt>
              </c:numCache>
            </c:numRef>
          </c:cat>
          <c:val>
            <c:numRef>
              <c:f>'Sheet1'!$B$2:$B$6</c:f>
              <c:numCache>
                <c:formatCode>General</c:formatCode>
                <c:ptCount val="5"/>
                <c:pt idx="0">
                  <c:v>83</c:v>
                </c:pt>
                <c:pt idx="1">
                  <c:v>76</c:v>
                </c:pt>
                <c:pt idx="2">
                  <c:v>62</c:v>
                </c:pt>
                <c:pt idx="3">
                  <c:v>45</c:v>
                </c:pt>
                <c:pt idx="4">
                  <c:v>21</c:v>
                </c:pt>
              </c:numCache>
            </c:numRef>
          </c:val>
        </c:ser>
        <c:marker val="1"/>
        <c:axId val="123981824"/>
        <c:axId val="177334528"/>
      </c:lineChart>
      <c:catAx>
        <c:axId val="123981824"/>
        <c:scaling>
          <c:orientation val="minMax"/>
        </c:scaling>
        <c:axPos val="b"/>
        <c:numFmt formatCode="General" sourceLinked="1"/>
        <c:tickLblPos val="nextTo"/>
        <c:crossAx val="177334528"/>
        <c:crosses val="autoZero"/>
        <c:auto val="1"/>
        <c:lblAlgn val="ctr"/>
        <c:lblOffset val="100"/>
      </c:catAx>
      <c:valAx>
        <c:axId val="177334528"/>
        <c:scaling>
          <c:orientation val="minMax"/>
        </c:scaling>
        <c:axPos val="l"/>
        <c:majorGridlines/>
        <c:numFmt formatCode="General" sourceLinked="1"/>
        <c:tickLblPos val="nextTo"/>
        <c:crossAx val="123981824"/>
        <c:crosses val="autoZero"/>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2E1ECEA-CB78-477D-B9EA-F81EEB2FE9EA}" type="datetimeFigureOut">
              <a:rPr lang="en-US" smtClean="0"/>
              <a:pPr/>
              <a:t>3/27/2018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D44D183-2041-4BF7-BAB7-5864126018C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2B63D9C-5D91-4E3A-AE8D-DDFFF2CDD859}" type="datetimeFigureOut">
              <a:rPr lang="en-US" smtClean="0"/>
              <a:pPr/>
              <a:t>3/27/2018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7B2135E-F0D5-46E0-B397-F857D64761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B63D9C-5D91-4E3A-AE8D-DDFFF2CDD859}" type="datetimeFigureOut">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2135E-F0D5-46E0-B397-F857D64761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2B63D9C-5D91-4E3A-AE8D-DDFFF2CDD859}" type="datetimeFigureOut">
              <a:rPr lang="en-US" smtClean="0"/>
              <a:pPr/>
              <a:t>3/27/2018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7B2135E-F0D5-46E0-B397-F857D64761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2B63D9C-5D91-4E3A-AE8D-DDFFF2CDD859}" type="datetimeFigureOut">
              <a:rPr lang="en-US" smtClean="0"/>
              <a:pPr/>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7B2135E-F0D5-46E0-B397-F857D64761C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2B63D9C-5D91-4E3A-AE8D-DDFFF2CDD859}" type="datetimeFigureOut">
              <a:rPr lang="en-US" smtClean="0"/>
              <a:pPr/>
              <a:t>3/27/2018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7B2135E-F0D5-46E0-B397-F857D64761C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2B63D9C-5D91-4E3A-AE8D-DDFFF2CDD859}" type="datetimeFigureOut">
              <a:rPr lang="en-US" smtClean="0"/>
              <a:pPr/>
              <a:t>3/27/2018</a:t>
            </a:fld>
            <a:endParaRPr lang="en-US"/>
          </a:p>
        </p:txBody>
      </p:sp>
      <p:sp>
        <p:nvSpPr>
          <p:cNvPr id="10" name="Slide Number Placeholder 9"/>
          <p:cNvSpPr>
            <a:spLocks noGrp="1"/>
          </p:cNvSpPr>
          <p:nvPr>
            <p:ph type="sldNum" sz="quarter" idx="16"/>
          </p:nvPr>
        </p:nvSpPr>
        <p:spPr/>
        <p:txBody>
          <a:bodyPr rtlCol="0"/>
          <a:lstStyle/>
          <a:p>
            <a:fld id="{67B2135E-F0D5-46E0-B397-F857D64761C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2B63D9C-5D91-4E3A-AE8D-DDFFF2CDD859}" type="datetimeFigureOut">
              <a:rPr lang="en-US" smtClean="0"/>
              <a:pPr/>
              <a:t>3/27/2018</a:t>
            </a:fld>
            <a:endParaRPr lang="en-US"/>
          </a:p>
        </p:txBody>
      </p:sp>
      <p:sp>
        <p:nvSpPr>
          <p:cNvPr id="12" name="Slide Number Placeholder 11"/>
          <p:cNvSpPr>
            <a:spLocks noGrp="1"/>
          </p:cNvSpPr>
          <p:nvPr>
            <p:ph type="sldNum" sz="quarter" idx="16"/>
          </p:nvPr>
        </p:nvSpPr>
        <p:spPr/>
        <p:txBody>
          <a:bodyPr rtlCol="0"/>
          <a:lstStyle/>
          <a:p>
            <a:fld id="{67B2135E-F0D5-46E0-B397-F857D64761C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B63D9C-5D91-4E3A-AE8D-DDFFF2CDD859}" type="datetimeFigureOut">
              <a:rPr lang="en-US" smtClean="0"/>
              <a:pPr/>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7B2135E-F0D5-46E0-B397-F857D64761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63D9C-5D91-4E3A-AE8D-DDFFF2CDD859}" type="datetimeFigureOut">
              <a:rPr lang="en-US" smtClean="0"/>
              <a:pPr/>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7B2135E-F0D5-46E0-B397-F857D64761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2B63D9C-5D91-4E3A-AE8D-DDFFF2CDD859}" type="datetimeFigureOut">
              <a:rPr lang="en-US" smtClean="0"/>
              <a:pPr/>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7B2135E-F0D5-46E0-B397-F857D64761C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2B63D9C-5D91-4E3A-AE8D-DDFFF2CDD859}" type="datetimeFigureOut">
              <a:rPr lang="en-US" smtClean="0"/>
              <a:pPr/>
              <a:t>3/27/2018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7B2135E-F0D5-46E0-B397-F857D64761C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2B63D9C-5D91-4E3A-AE8D-DDFFF2CDD859}" type="datetimeFigureOut">
              <a:rPr lang="en-US" smtClean="0"/>
              <a:pPr/>
              <a:t>3/27/2018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7B2135E-F0D5-46E0-B397-F857D64761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470025"/>
          </a:xfrm>
        </p:spPr>
        <p:txBody>
          <a:bodyPr/>
          <a:lstStyle/>
          <a:p>
            <a:pPr algn="ctr"/>
            <a:r>
              <a:rPr lang="en-US" b="1" dirty="0" smtClean="0">
                <a:solidFill>
                  <a:schemeClr val="tx1"/>
                </a:solidFill>
              </a:rPr>
              <a:t>PRINCIPLES AND PRACTICE OF FAMILY MEDICINE</a:t>
            </a:r>
            <a:endParaRPr lang="en-US" b="1" dirty="0">
              <a:solidFill>
                <a:schemeClr val="tx1"/>
              </a:solidFill>
            </a:endParaRPr>
          </a:p>
        </p:txBody>
      </p:sp>
      <p:sp>
        <p:nvSpPr>
          <p:cNvPr id="3" name="Subtitle 2"/>
          <p:cNvSpPr>
            <a:spLocks noGrp="1"/>
          </p:cNvSpPr>
          <p:nvPr>
            <p:ph type="subTitle" idx="1"/>
          </p:nvPr>
        </p:nvSpPr>
        <p:spPr>
          <a:xfrm>
            <a:off x="381000" y="3886200"/>
            <a:ext cx="8153400" cy="1752600"/>
          </a:xfrm>
        </p:spPr>
        <p:txBody>
          <a:bodyPr>
            <a:normAutofit/>
          </a:bodyPr>
          <a:lstStyle/>
          <a:p>
            <a:pPr algn="ctr"/>
            <a:r>
              <a:rPr lang="en-US" sz="3600" dirty="0" smtClean="0">
                <a:solidFill>
                  <a:schemeClr val="tx1"/>
                </a:solidFill>
                <a:latin typeface="Aparajita" pitchFamily="34" charset="0"/>
                <a:cs typeface="Aparajita" pitchFamily="34" charset="0"/>
              </a:rPr>
              <a:t>PROF.  M. Z. IDRIS</a:t>
            </a:r>
            <a:r>
              <a:rPr lang="en-US" dirty="0" smtClean="0">
                <a:solidFill>
                  <a:schemeClr val="tx1"/>
                </a:solidFill>
                <a:latin typeface="Aparajita" pitchFamily="34" charset="0"/>
                <a:cs typeface="Aparajita" pitchFamily="34" charset="0"/>
              </a:rPr>
              <a:t>                                                                      </a:t>
            </a:r>
            <a:r>
              <a:rPr lang="en-US" sz="2800" dirty="0" smtClean="0">
                <a:solidFill>
                  <a:schemeClr val="tx1"/>
                </a:solidFill>
                <a:latin typeface="Aparajita" pitchFamily="34" charset="0"/>
                <a:cs typeface="Aparajita" pitchFamily="34" charset="0"/>
              </a:rPr>
              <a:t>DIRCTOR IIMS&amp;R AND DEAN FACULTY OF MEDICINE</a:t>
            </a:r>
          </a:p>
          <a:p>
            <a:pPr algn="ctr"/>
            <a:r>
              <a:rPr lang="en-US" sz="2800" dirty="0" smtClean="0">
                <a:solidFill>
                  <a:schemeClr val="tx1"/>
                </a:solidFill>
                <a:latin typeface="Aparajita" pitchFamily="34" charset="0"/>
                <a:cs typeface="Aparajita" pitchFamily="34" charset="0"/>
              </a:rPr>
              <a:t>INTEGRAL UNIVERSITY, LUCKNOW</a:t>
            </a:r>
            <a:endParaRPr lang="en-US" dirty="0">
              <a:solidFill>
                <a:schemeClr val="tx1"/>
              </a:solidFill>
              <a:latin typeface="Aparajita" pitchFamily="34" charset="0"/>
              <a:cs typeface="Aparajit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The Characteristics of the Discipline-1</a:t>
            </a:r>
            <a:endParaRPr lang="en-US" dirty="0">
              <a:solidFill>
                <a:srgbClr val="FF0000"/>
              </a:solidFill>
            </a:endParaRPr>
          </a:p>
        </p:txBody>
      </p:sp>
      <p:sp>
        <p:nvSpPr>
          <p:cNvPr id="3" name="Content Placeholder 2"/>
          <p:cNvSpPr>
            <a:spLocks noGrp="1"/>
          </p:cNvSpPr>
          <p:nvPr>
            <p:ph sz="quarter" idx="1"/>
          </p:nvPr>
        </p:nvSpPr>
        <p:spPr>
          <a:xfrm>
            <a:off x="612648" y="1600200"/>
            <a:ext cx="8153400" cy="4953000"/>
          </a:xfrm>
        </p:spPr>
        <p:txBody>
          <a:bodyPr>
            <a:normAutofit/>
          </a:bodyPr>
          <a:lstStyle/>
          <a:p>
            <a:r>
              <a:rPr lang="en-US" i="1" dirty="0" smtClean="0"/>
              <a:t>Is normally the point of first medical contact within the health care system, providing open and unlimited access to its users, dealing with all health problems regardless of age, sex, or any other characteristic of the person concerned.</a:t>
            </a:r>
          </a:p>
          <a:p>
            <a:r>
              <a:rPr lang="en-US" i="1" dirty="0" smtClean="0"/>
              <a:t>Makes efficient use of health care resources through co-</a:t>
            </a:r>
            <a:r>
              <a:rPr lang="en-US" i="1" dirty="0" err="1" smtClean="0"/>
              <a:t>ordinating</a:t>
            </a:r>
            <a:r>
              <a:rPr lang="en-US" i="1" dirty="0" smtClean="0"/>
              <a:t> care, working with other professionals in the primary care setting, and by managing the interface with other </a:t>
            </a:r>
            <a:r>
              <a:rPr lang="en-US" i="1" dirty="0" err="1" smtClean="0"/>
              <a:t>specialities</a:t>
            </a:r>
            <a:r>
              <a:rPr lang="en-US" i="1" dirty="0" smtClean="0"/>
              <a:t> taking an advocacy role for the patients when needed.</a:t>
            </a:r>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The Characteristics of the Discipline-2</a:t>
            </a:r>
            <a:endParaRPr lang="en-US" dirty="0"/>
          </a:p>
        </p:txBody>
      </p:sp>
      <p:sp>
        <p:nvSpPr>
          <p:cNvPr id="3" name="Content Placeholder 2"/>
          <p:cNvSpPr>
            <a:spLocks noGrp="1"/>
          </p:cNvSpPr>
          <p:nvPr>
            <p:ph sz="quarter" idx="1"/>
          </p:nvPr>
        </p:nvSpPr>
        <p:spPr>
          <a:xfrm>
            <a:off x="612648" y="1600200"/>
            <a:ext cx="8153400" cy="4876800"/>
          </a:xfrm>
        </p:spPr>
        <p:txBody>
          <a:bodyPr>
            <a:normAutofit lnSpcReduction="10000"/>
          </a:bodyPr>
          <a:lstStyle/>
          <a:p>
            <a:r>
              <a:rPr lang="en-US" i="1" dirty="0" smtClean="0"/>
              <a:t>Develops a person-centered approach, oriented to the individual, his/her family, and their community.</a:t>
            </a:r>
            <a:endParaRPr lang="en-US" dirty="0" smtClean="0"/>
          </a:p>
          <a:p>
            <a:r>
              <a:rPr lang="en-US" i="1" dirty="0" smtClean="0"/>
              <a:t>Has a unique consultation process, which establishes a relationship over time, through the effective communication between doctor and patient.</a:t>
            </a:r>
            <a:endParaRPr lang="en-US" dirty="0" smtClean="0"/>
          </a:p>
          <a:p>
            <a:r>
              <a:rPr lang="en-US" i="1" dirty="0" smtClean="0"/>
              <a:t>Is responsible for the provision of longitudinal continuity of care as determined by the needs of the patient.</a:t>
            </a:r>
          </a:p>
          <a:p>
            <a:r>
              <a:rPr lang="en-US" i="1" dirty="0" smtClean="0"/>
              <a:t>Has a specific decision-making process determined by the prevalence and incidence of illness in the community.</a:t>
            </a: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The Characteristics of the Discipline-3</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b="1" i="1" dirty="0" smtClean="0"/>
              <a:t>Manages simultaneously both acute and chronic health problems of individual patients.</a:t>
            </a:r>
          </a:p>
          <a:p>
            <a:r>
              <a:rPr lang="en-US" b="1" i="1" dirty="0" smtClean="0"/>
              <a:t>Manages illness which presents in an undifferentiated way at an early stage in its development, which may require urgent intervention.</a:t>
            </a:r>
            <a:endParaRPr lang="en-US" b="1" dirty="0" smtClean="0"/>
          </a:p>
          <a:p>
            <a:r>
              <a:rPr lang="en-US" b="1" i="1" dirty="0" smtClean="0"/>
              <a:t>Promotes health and well being both by appropriate and effective intervention.</a:t>
            </a:r>
          </a:p>
          <a:p>
            <a:r>
              <a:rPr lang="en-US" b="1" i="1" dirty="0" smtClean="0"/>
              <a:t>Has a specific responsibility for the health of the community.</a:t>
            </a:r>
            <a:endParaRPr lang="en-US" b="1" dirty="0" smtClean="0"/>
          </a:p>
          <a:p>
            <a:r>
              <a:rPr lang="en-US" b="1" i="1" dirty="0" smtClean="0"/>
              <a:t>Deals with health problems in their physical, social, cultural and ethical dimensions</a:t>
            </a:r>
            <a:r>
              <a:rPr lang="en-US" i="1" dirty="0" smtClean="0"/>
              <a:t>.</a:t>
            </a:r>
            <a:endParaRPr lang="en-US" dirty="0" smtClean="0"/>
          </a:p>
          <a:p>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sz="3100" b="1" spc="-150" dirty="0" smtClean="0"/>
              <a:t/>
            </a:r>
            <a:br>
              <a:rPr lang="en-US" sz="3100" b="1" spc="-150" dirty="0" smtClean="0"/>
            </a:br>
            <a:r>
              <a:rPr lang="en-US" sz="3100" b="1" spc="-150" dirty="0" smtClean="0"/>
              <a:t> </a:t>
            </a:r>
            <a:r>
              <a:rPr lang="en-US" sz="3600" b="1" spc="-150" dirty="0" smtClean="0">
                <a:solidFill>
                  <a:srgbClr val="FF0000"/>
                </a:solidFill>
              </a:rPr>
              <a:t>II.</a:t>
            </a:r>
            <a:r>
              <a:rPr lang="en-US" sz="3600" b="1" spc="-150" dirty="0" smtClean="0"/>
              <a:t> </a:t>
            </a:r>
            <a:r>
              <a:rPr lang="en-US" sz="3600" b="1" spc="-150" dirty="0" smtClean="0">
                <a:solidFill>
                  <a:srgbClr val="FF0000"/>
                </a:solidFill>
              </a:rPr>
              <a:t>The Specialty of General Practice / Family Medicine 1</a:t>
            </a:r>
            <a:br>
              <a:rPr lang="en-US" sz="3600" b="1" spc="-150" dirty="0" smtClean="0">
                <a:solidFill>
                  <a:srgbClr val="FF0000"/>
                </a:solidFill>
              </a:rPr>
            </a:br>
            <a:endParaRPr lang="en-US" sz="3600" b="1" spc="-150" dirty="0">
              <a:solidFill>
                <a:srgbClr val="FF0000"/>
              </a:solidFill>
            </a:endParaRPr>
          </a:p>
        </p:txBody>
      </p:sp>
      <p:sp>
        <p:nvSpPr>
          <p:cNvPr id="3" name="Content Placeholder 2"/>
          <p:cNvSpPr>
            <a:spLocks noGrp="1"/>
          </p:cNvSpPr>
          <p:nvPr>
            <p:ph sz="quarter" idx="1"/>
          </p:nvPr>
        </p:nvSpPr>
        <p:spPr>
          <a:xfrm>
            <a:off x="457200" y="1600200"/>
            <a:ext cx="8458200" cy="4495800"/>
          </a:xfrm>
        </p:spPr>
        <p:txBody>
          <a:bodyPr>
            <a:normAutofit lnSpcReduction="10000"/>
          </a:bodyPr>
          <a:lstStyle/>
          <a:p>
            <a:pPr>
              <a:buNone/>
            </a:pPr>
            <a:r>
              <a:rPr lang="en-US" b="1" dirty="0" smtClean="0"/>
              <a:t>General Practitioners are:</a:t>
            </a:r>
          </a:p>
          <a:p>
            <a:pPr lvl="0"/>
            <a:r>
              <a:rPr lang="en-US" b="1" dirty="0" smtClean="0"/>
              <a:t>Specialist physicians trained in the principles of the discipline.</a:t>
            </a:r>
          </a:p>
          <a:p>
            <a:pPr lvl="0"/>
            <a:r>
              <a:rPr lang="en-US" b="1" dirty="0" smtClean="0"/>
              <a:t>Personal doctors, primarily responsible for the provision of comprehensive and continuing care to every individual seeking medical care irrespective of age, sex and illness.</a:t>
            </a:r>
          </a:p>
          <a:p>
            <a:pPr lvl="0"/>
            <a:r>
              <a:rPr lang="en-US" b="1" dirty="0" smtClean="0"/>
              <a:t>Care for individuals in the context of their family, their community and their culture, always respecting the autonomy of their patients.</a:t>
            </a:r>
          </a:p>
          <a:p>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990600"/>
          </a:xfrm>
        </p:spPr>
        <p:txBody>
          <a:bodyPr>
            <a:noAutofit/>
          </a:bodyPr>
          <a:lstStyle/>
          <a:p>
            <a:r>
              <a:rPr lang="en-US" sz="3000" b="1" spc="-150" dirty="0" smtClean="0">
                <a:solidFill>
                  <a:srgbClr val="FF0000"/>
                </a:solidFill>
              </a:rPr>
              <a:t>II. The Specialty of General Practice / Family Medicine - 2</a:t>
            </a:r>
            <a:endParaRPr lang="en-US" sz="3000" spc="-150" dirty="0"/>
          </a:p>
        </p:txBody>
      </p:sp>
      <p:sp>
        <p:nvSpPr>
          <p:cNvPr id="3" name="Content Placeholder 2"/>
          <p:cNvSpPr>
            <a:spLocks noGrp="1"/>
          </p:cNvSpPr>
          <p:nvPr>
            <p:ph sz="quarter" idx="1"/>
          </p:nvPr>
        </p:nvSpPr>
        <p:spPr>
          <a:xfrm>
            <a:off x="381000" y="1600200"/>
            <a:ext cx="8458200" cy="4953000"/>
          </a:xfrm>
        </p:spPr>
        <p:txBody>
          <a:bodyPr>
            <a:normAutofit/>
          </a:bodyPr>
          <a:lstStyle/>
          <a:p>
            <a:pPr>
              <a:buNone/>
            </a:pPr>
            <a:r>
              <a:rPr lang="en-US" b="1" u="sng" dirty="0" smtClean="0"/>
              <a:t>General Practitioners:</a:t>
            </a:r>
          </a:p>
          <a:p>
            <a:pPr lvl="0"/>
            <a:r>
              <a:rPr lang="en-US" b="1" spc="-150" dirty="0" err="1" smtClean="0"/>
              <a:t>Recognise</a:t>
            </a:r>
            <a:r>
              <a:rPr lang="en-US" b="1" spc="-150" dirty="0" smtClean="0"/>
              <a:t> that they also have a professional responsibility to their community.</a:t>
            </a:r>
          </a:p>
          <a:p>
            <a:pPr lvl="0" algn="just"/>
            <a:r>
              <a:rPr lang="en-US" b="1" spc="-150" dirty="0" smtClean="0"/>
              <a:t>In negotiating management plans with their patients they i</a:t>
            </a:r>
            <a:r>
              <a:rPr lang="en-US" b="1" u="sng" spc="-150" dirty="0" smtClean="0"/>
              <a:t>ntegrate </a:t>
            </a:r>
            <a:r>
              <a:rPr lang="en-US" b="1" spc="-150" dirty="0" smtClean="0"/>
              <a:t>physical, psychological, social, cultural, and existential factors, </a:t>
            </a:r>
            <a:r>
              <a:rPr lang="en-US" b="1" spc="-150" dirty="0" err="1" smtClean="0"/>
              <a:t>utilising</a:t>
            </a:r>
            <a:r>
              <a:rPr lang="en-US" b="1" spc="-150" dirty="0" smtClean="0"/>
              <a:t> the knowledge and trust engendered by repeated contacts.</a:t>
            </a:r>
          </a:p>
          <a:p>
            <a:pPr lvl="0" algn="just"/>
            <a:r>
              <a:rPr lang="en-US" b="1" spc="-150" dirty="0" smtClean="0"/>
              <a:t>Exercise their professional role by promoting health, preventing disease and providing cure, care or palliation.</a:t>
            </a:r>
          </a:p>
          <a:p>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302752" cy="4953000"/>
          </a:xfrm>
        </p:spPr>
        <p:txBody>
          <a:bodyPr>
            <a:normAutofit/>
          </a:bodyPr>
          <a:lstStyle/>
          <a:p>
            <a:pPr algn="just">
              <a:buNone/>
            </a:pPr>
            <a:r>
              <a:rPr lang="en-US" b="1" u="sng" spc="-150" dirty="0" smtClean="0"/>
              <a:t>General Practitioners </a:t>
            </a:r>
            <a:r>
              <a:rPr lang="en-US" b="1" spc="-150" dirty="0" smtClean="0"/>
              <a:t>:</a:t>
            </a:r>
          </a:p>
          <a:p>
            <a:pPr lvl="0" algn="just"/>
            <a:r>
              <a:rPr lang="en-US" b="1" spc="-150" dirty="0" smtClean="0"/>
              <a:t>They do it either directly or through the services of others according to their health needs and resources available within the community they serve, assisting patients where necessary in accessing these services.</a:t>
            </a:r>
          </a:p>
          <a:p>
            <a:pPr algn="just"/>
            <a:r>
              <a:rPr lang="en-US" b="1" spc="-150" dirty="0" smtClean="0"/>
              <a:t>Must take the responsibility for developing and maintaining their skills, personal balance and values as a basis for effective and safe patient care</a:t>
            </a:r>
            <a:endParaRPr lang="en-US" b="1" spc="-150" dirty="0"/>
          </a:p>
        </p:txBody>
      </p:sp>
      <p:sp>
        <p:nvSpPr>
          <p:cNvPr id="4" name="Title 1"/>
          <p:cNvSpPr>
            <a:spLocks noGrp="1"/>
          </p:cNvSpPr>
          <p:nvPr>
            <p:ph type="title"/>
          </p:nvPr>
        </p:nvSpPr>
        <p:spPr>
          <a:xfrm>
            <a:off x="152400" y="228600"/>
            <a:ext cx="8839200" cy="990600"/>
          </a:xfrm>
        </p:spPr>
        <p:txBody>
          <a:bodyPr>
            <a:noAutofit/>
          </a:bodyPr>
          <a:lstStyle/>
          <a:p>
            <a:r>
              <a:rPr lang="en-US" sz="3000" b="1" spc="-150" dirty="0" smtClean="0">
                <a:solidFill>
                  <a:srgbClr val="FF0000"/>
                </a:solidFill>
              </a:rPr>
              <a:t>II. The Specialty of General Practice / Family Medicine -3</a:t>
            </a:r>
            <a:endParaRPr lang="en-US" sz="3000" spc="-15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990600"/>
          </a:xfrm>
        </p:spPr>
        <p:txBody>
          <a:bodyPr>
            <a:normAutofit fontScale="90000"/>
          </a:bodyPr>
          <a:lstStyle/>
          <a:p>
            <a:r>
              <a:rPr lang="en-US" dirty="0" smtClean="0"/>
              <a:t/>
            </a:r>
            <a:br>
              <a:rPr lang="en-US" dirty="0" smtClean="0"/>
            </a:br>
            <a:r>
              <a:rPr lang="en-US" dirty="0" smtClean="0">
                <a:solidFill>
                  <a:srgbClr val="FF0000"/>
                </a:solidFill>
              </a:rPr>
              <a:t>III. The Core Competencies of the GP/FM</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lvl="0"/>
            <a:r>
              <a:rPr lang="en-US" sz="3600" dirty="0" smtClean="0"/>
              <a:t>Primary care management</a:t>
            </a:r>
          </a:p>
          <a:p>
            <a:pPr lvl="0"/>
            <a:r>
              <a:rPr lang="en-US" sz="3600" dirty="0" smtClean="0"/>
              <a:t>Person-centered care</a:t>
            </a:r>
          </a:p>
          <a:p>
            <a:pPr lvl="0"/>
            <a:r>
              <a:rPr lang="en-US" sz="3600" dirty="0" smtClean="0"/>
              <a:t>Specific problem solving skills</a:t>
            </a:r>
          </a:p>
          <a:p>
            <a:pPr lvl="0"/>
            <a:r>
              <a:rPr lang="en-US" sz="3600" dirty="0" smtClean="0"/>
              <a:t>Comprehensive approach</a:t>
            </a:r>
          </a:p>
          <a:p>
            <a:pPr lvl="0"/>
            <a:r>
              <a:rPr lang="en-US" sz="3600" dirty="0" smtClean="0"/>
              <a:t>Community orientation</a:t>
            </a:r>
          </a:p>
          <a:p>
            <a:pPr lvl="0"/>
            <a:r>
              <a:rPr lang="en-US" sz="3600" dirty="0" smtClean="0"/>
              <a:t>Holistic modeling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3810000"/>
            <a:ext cx="8266113" cy="1673225"/>
          </a:xfrm>
        </p:spPr>
        <p:txBody>
          <a:bodyPr>
            <a:normAutofit/>
          </a:bodyPr>
          <a:lstStyle/>
          <a:p>
            <a:r>
              <a:rPr lang="en-US" sz="4000" dirty="0" smtClean="0">
                <a:solidFill>
                  <a:srgbClr val="FF0000"/>
                </a:solidFill>
              </a:rPr>
              <a:t>The interrelated competence framework</a:t>
            </a:r>
          </a:p>
          <a:p>
            <a:endParaRPr lang="en-US" sz="4000" dirty="0">
              <a:solidFill>
                <a:srgbClr val="FF0000"/>
              </a:solidFill>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6048" cy="990600"/>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III/1. Primary Care Management Abilities</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normAutofit lnSpcReduction="10000"/>
          </a:bodyPr>
          <a:lstStyle/>
          <a:p>
            <a:pPr lvl="0"/>
            <a:r>
              <a:rPr lang="en-US" dirty="0" smtClean="0"/>
              <a:t>To manage primary contact with patients, dealing with unselected problems</a:t>
            </a:r>
          </a:p>
          <a:p>
            <a:pPr lvl="0"/>
            <a:r>
              <a:rPr lang="en-US" dirty="0" smtClean="0"/>
              <a:t>To cover the full range of health conditions</a:t>
            </a:r>
          </a:p>
          <a:p>
            <a:pPr lvl="0"/>
            <a:r>
              <a:rPr lang="en-US" dirty="0" smtClean="0"/>
              <a:t>To co-ordinate care with other professionals</a:t>
            </a:r>
          </a:p>
          <a:p>
            <a:pPr lvl="0"/>
            <a:r>
              <a:rPr lang="en-US" dirty="0" smtClean="0"/>
              <a:t>To master effective and appropriate care provision and health service </a:t>
            </a:r>
            <a:r>
              <a:rPr lang="en-US" dirty="0" err="1" smtClean="0"/>
              <a:t>utilisation</a:t>
            </a:r>
            <a:endParaRPr lang="en-US" dirty="0" smtClean="0"/>
          </a:p>
          <a:p>
            <a:pPr lvl="0"/>
            <a:r>
              <a:rPr lang="en-US" dirty="0" smtClean="0"/>
              <a:t>To make available to the patient the appropriate services within the health care system</a:t>
            </a:r>
          </a:p>
          <a:p>
            <a:pPr lvl="0"/>
            <a:r>
              <a:rPr lang="en-US" dirty="0" smtClean="0"/>
              <a:t>To act as advocate for the patient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990600"/>
          </a:xfrm>
        </p:spPr>
        <p:txBody>
          <a:bodyPr>
            <a:noAutofit/>
          </a:bodyPr>
          <a:lstStyle/>
          <a:p>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III/2. Abilities of Providing Person- Centered Care</a:t>
            </a:r>
            <a:br>
              <a:rPr lang="en-US" sz="3200" b="1" dirty="0" smtClean="0">
                <a:solidFill>
                  <a:srgbClr val="FF0000"/>
                </a:solidFill>
              </a:rPr>
            </a:br>
            <a:endParaRPr lang="en-US" sz="3200" b="1" dirty="0">
              <a:solidFill>
                <a:srgbClr val="FF0000"/>
              </a:solidFill>
            </a:endParaRPr>
          </a:p>
        </p:txBody>
      </p:sp>
      <p:sp>
        <p:nvSpPr>
          <p:cNvPr id="3" name="Content Placeholder 2"/>
          <p:cNvSpPr>
            <a:spLocks noGrp="1"/>
          </p:cNvSpPr>
          <p:nvPr>
            <p:ph sz="quarter" idx="1"/>
          </p:nvPr>
        </p:nvSpPr>
        <p:spPr>
          <a:xfrm>
            <a:off x="612648" y="1600200"/>
            <a:ext cx="8153400" cy="4953000"/>
          </a:xfrm>
        </p:spPr>
        <p:txBody>
          <a:bodyPr>
            <a:normAutofit/>
          </a:bodyPr>
          <a:lstStyle/>
          <a:p>
            <a:pPr lvl="0" algn="just"/>
            <a:r>
              <a:rPr lang="en-US" dirty="0" smtClean="0"/>
              <a:t>To adopt a person-centered approach in dealing with patients and problems in the context of patient’s circumstances</a:t>
            </a:r>
          </a:p>
          <a:p>
            <a:pPr lvl="0" algn="just"/>
            <a:r>
              <a:rPr lang="en-US" dirty="0" smtClean="0"/>
              <a:t>To apply the GP consultation to bring about an effective doctor-patient relationship with respect for the patient’s autonomy</a:t>
            </a:r>
          </a:p>
          <a:p>
            <a:pPr lvl="0" algn="just"/>
            <a:r>
              <a:rPr lang="en-US" dirty="0" smtClean="0"/>
              <a:t>To communicate, set priorities and act in partnership</a:t>
            </a:r>
          </a:p>
          <a:p>
            <a:pPr lvl="0" algn="just"/>
            <a:r>
              <a:rPr lang="en-US" dirty="0" smtClean="0"/>
              <a:t>To provide longitudinal continuity of care as determined by the needs of the patient, referring to continuing and co-</a:t>
            </a:r>
            <a:r>
              <a:rPr lang="en-US" dirty="0" err="1" smtClean="0"/>
              <a:t>ordinated</a:t>
            </a:r>
            <a:r>
              <a:rPr lang="en-US" dirty="0" smtClean="0"/>
              <a:t> care management</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cap="small" dirty="0" smtClean="0">
                <a:solidFill>
                  <a:srgbClr val="FF0000"/>
                </a:solidFill>
              </a:rPr>
              <a:t>history of family medicine:</a:t>
            </a:r>
            <a:endParaRPr lang="en-US" cap="small" dirty="0">
              <a:solidFill>
                <a:srgbClr val="FF0000"/>
              </a:solidFill>
            </a:endParaRPr>
          </a:p>
        </p:txBody>
      </p:sp>
      <p:sp>
        <p:nvSpPr>
          <p:cNvPr id="3" name="Content Placeholder 2"/>
          <p:cNvSpPr>
            <a:spLocks noGrp="1"/>
          </p:cNvSpPr>
          <p:nvPr>
            <p:ph sz="quarter" idx="1"/>
          </p:nvPr>
        </p:nvSpPr>
        <p:spPr>
          <a:xfrm>
            <a:off x="612648" y="1371600"/>
            <a:ext cx="8153400" cy="4953000"/>
          </a:xfrm>
        </p:spPr>
        <p:txBody>
          <a:bodyPr>
            <a:normAutofit fontScale="85000" lnSpcReduction="10000"/>
          </a:bodyPr>
          <a:lstStyle/>
          <a:p>
            <a:pPr algn="just"/>
            <a:endParaRPr lang="en-US" dirty="0" smtClean="0"/>
          </a:p>
          <a:p>
            <a:pPr algn="just"/>
            <a:r>
              <a:rPr lang="en-US" dirty="0" smtClean="0"/>
              <a:t>Family Medicine has been established </a:t>
            </a:r>
            <a:r>
              <a:rPr lang="en-US" dirty="0"/>
              <a:t>in Canada and Britain in the 1960s as General Practice</a:t>
            </a:r>
          </a:p>
          <a:p>
            <a:pPr lvl="0" algn="just"/>
            <a:r>
              <a:rPr lang="en-US" dirty="0" smtClean="0"/>
              <a:t>In the US, Family Medicine was established in </a:t>
            </a:r>
            <a:r>
              <a:rPr lang="en-US" dirty="0"/>
              <a:t>1969, </a:t>
            </a:r>
            <a:r>
              <a:rPr lang="en-US" dirty="0" smtClean="0"/>
              <a:t>as </a:t>
            </a:r>
            <a:r>
              <a:rPr lang="en-US" dirty="0"/>
              <a:t>a specialty distinct from general practice requiring postgraduate </a:t>
            </a:r>
            <a:r>
              <a:rPr lang="en-US" dirty="0" smtClean="0"/>
              <a:t>training on demand of Senators and against the wishes of Association of American Physicians</a:t>
            </a:r>
            <a:endParaRPr lang="en-US" dirty="0"/>
          </a:p>
          <a:p>
            <a:pPr lvl="0" algn="just"/>
            <a:r>
              <a:rPr lang="en-US" dirty="0" smtClean="0"/>
              <a:t>G</a:t>
            </a:r>
            <a:r>
              <a:rPr lang="en-US" i="1" dirty="0" smtClean="0"/>
              <a:t>eneral Practitioner</a:t>
            </a:r>
            <a:r>
              <a:rPr lang="en-US" dirty="0"/>
              <a:t> </a:t>
            </a:r>
            <a:r>
              <a:rPr lang="en-US" dirty="0" smtClean="0"/>
              <a:t> term refers </a:t>
            </a:r>
            <a:r>
              <a:rPr lang="en-US" dirty="0"/>
              <a:t>to one who has completed </a:t>
            </a:r>
            <a:r>
              <a:rPr lang="en-US" dirty="0" smtClean="0"/>
              <a:t>PG in </a:t>
            </a:r>
            <a:r>
              <a:rPr lang="en-US" dirty="0"/>
              <a:t>family medicine and works primarily in an outpatient setting</a:t>
            </a:r>
            <a:r>
              <a:rPr lang="en-US" dirty="0" smtClean="0"/>
              <a:t>, in Denmark, and the Netherlands, </a:t>
            </a:r>
            <a:endParaRPr lang="en-US" dirty="0"/>
          </a:p>
          <a:p>
            <a:pPr algn="just"/>
            <a:r>
              <a:rPr lang="en-US" dirty="0"/>
              <a:t>While in other parts of the world the term refers to a medical school graduate who enters clinical practice without further postgraduate training</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990600"/>
          </a:xfrm>
        </p:spPr>
        <p:txBody>
          <a:bodyPr>
            <a:noAutofit/>
          </a:bodyPr>
          <a:lstStyle/>
          <a:p>
            <a:r>
              <a:rPr lang="en-US" sz="2800" dirty="0" smtClean="0">
                <a:solidFill>
                  <a:srgbClr val="FF0000"/>
                </a:solidFill>
              </a:rPr>
              <a:t>Patient Consultation Practice in Family Medicine Clinics</a:t>
            </a:r>
            <a:endParaRPr lang="en-US" sz="2800" dirty="0">
              <a:solidFill>
                <a:srgbClr val="FF0000"/>
              </a:solidFill>
            </a:endParaRPr>
          </a:p>
        </p:txBody>
      </p:sp>
      <p:sp>
        <p:nvSpPr>
          <p:cNvPr id="3" name="Content Placeholder 2"/>
          <p:cNvSpPr>
            <a:spLocks noGrp="1"/>
          </p:cNvSpPr>
          <p:nvPr>
            <p:ph sz="quarter" idx="1"/>
          </p:nvPr>
        </p:nvSpPr>
        <p:spPr>
          <a:xfrm>
            <a:off x="609600" y="2057400"/>
            <a:ext cx="8153400" cy="2895600"/>
          </a:xfrm>
        </p:spPr>
        <p:txBody>
          <a:bodyPr/>
          <a:lstStyle/>
          <a:p>
            <a:r>
              <a:rPr lang="en-US" dirty="0" smtClean="0"/>
              <a:t>Rapport</a:t>
            </a:r>
          </a:p>
          <a:p>
            <a:r>
              <a:rPr lang="en-US" dirty="0" smtClean="0"/>
              <a:t>Patient Issues and Concerns</a:t>
            </a:r>
          </a:p>
          <a:p>
            <a:r>
              <a:rPr lang="en-US" dirty="0" smtClean="0"/>
              <a:t>Patient Idea</a:t>
            </a:r>
          </a:p>
          <a:p>
            <a:r>
              <a:rPr lang="en-US" dirty="0" smtClean="0"/>
              <a:t>Social Support</a:t>
            </a:r>
          </a:p>
          <a:p>
            <a:r>
              <a:rPr lang="en-US" dirty="0" smtClean="0"/>
              <a:t>Follow up Plan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III/3. Specific Problem Solving Skills 1</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lstStyle/>
          <a:p>
            <a:pPr lvl="0"/>
            <a:r>
              <a:rPr lang="en-US" dirty="0" smtClean="0"/>
              <a:t>To relate specific decision making processes to the prevalence and incidence of illness in the community</a:t>
            </a:r>
          </a:p>
          <a:p>
            <a:pPr lvl="0">
              <a:buNone/>
            </a:pPr>
            <a:endParaRPr lang="en-US" dirty="0" smtClean="0"/>
          </a:p>
          <a:p>
            <a:pPr lvl="0"/>
            <a:r>
              <a:rPr lang="en-US" dirty="0" smtClean="0"/>
              <a:t>To selectively gather and interpret information from history taking, physical examination, and investigations and apply it to an appropriate management plan in collaboration with the patient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III/3. Specific Problem Solving Skills 2</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a:xfrm>
            <a:off x="612648" y="1600200"/>
            <a:ext cx="8153400" cy="4800600"/>
          </a:xfrm>
        </p:spPr>
        <p:txBody>
          <a:bodyPr>
            <a:normAutofit/>
          </a:bodyPr>
          <a:lstStyle/>
          <a:p>
            <a:pPr lvl="0"/>
            <a:r>
              <a:rPr lang="en-US" dirty="0" smtClean="0"/>
              <a:t>To adopt appropriate working principles e.g. incremental investigation, using time as a tool, and to tolerate uncertainty</a:t>
            </a:r>
          </a:p>
          <a:p>
            <a:pPr lvl="0"/>
            <a:r>
              <a:rPr lang="en-US" dirty="0" smtClean="0"/>
              <a:t>To intervene urgently when necessary</a:t>
            </a:r>
          </a:p>
          <a:p>
            <a:pPr lvl="0"/>
            <a:r>
              <a:rPr lang="en-US" dirty="0" smtClean="0"/>
              <a:t>To manage conditions which may present early and in undifferentiated way</a:t>
            </a:r>
          </a:p>
          <a:p>
            <a:pPr lvl="0"/>
            <a:r>
              <a:rPr lang="en-US" dirty="0" smtClean="0"/>
              <a:t>To make effective and efficient use of diagnostic and therapeutic interventions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III/4. Comprehensive Approach Abilities</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a:xfrm>
            <a:off x="612648" y="1600200"/>
            <a:ext cx="8153400" cy="4953000"/>
          </a:xfrm>
        </p:spPr>
        <p:txBody>
          <a:bodyPr>
            <a:normAutofit/>
          </a:bodyPr>
          <a:lstStyle/>
          <a:p>
            <a:pPr lvl="0" algn="just">
              <a:spcAft>
                <a:spcPts val="600"/>
              </a:spcAft>
            </a:pPr>
            <a:r>
              <a:rPr lang="en-US" spc="-150" dirty="0" smtClean="0"/>
              <a:t>To manage simultaneously multiple complaints and pathologies, both acute and chronic health problems in the individual</a:t>
            </a:r>
          </a:p>
          <a:p>
            <a:pPr lvl="0" algn="just">
              <a:spcAft>
                <a:spcPts val="600"/>
              </a:spcAft>
            </a:pPr>
            <a:r>
              <a:rPr lang="en-US" spc="-150" dirty="0" smtClean="0"/>
              <a:t>To promote health and well being by applying health promotion and disease prevention strategies appropriately</a:t>
            </a:r>
          </a:p>
          <a:p>
            <a:pPr lvl="0" algn="just">
              <a:spcAft>
                <a:spcPts val="600"/>
              </a:spcAft>
            </a:pPr>
            <a:r>
              <a:rPr lang="en-US" spc="-150" dirty="0" smtClean="0"/>
              <a:t>To manage and co-ordinate health promotion, prevention, cure, care and palliation and rehabilitation</a:t>
            </a:r>
          </a:p>
          <a:p>
            <a:pPr algn="just">
              <a:spcAft>
                <a:spcPts val="600"/>
              </a:spcAft>
            </a:pPr>
            <a:endParaRPr lang="en-US" spc="-15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990600"/>
          </a:xfrm>
        </p:spPr>
        <p:txBody>
          <a:bodyPr>
            <a:noAutofit/>
          </a:bodyPr>
          <a:lstStyle/>
          <a:p>
            <a:r>
              <a:rPr lang="en-US" sz="2600" b="1" dirty="0" smtClean="0">
                <a:solidFill>
                  <a:srgbClr val="FF0000"/>
                </a:solidFill>
              </a:rPr>
              <a:t/>
            </a:r>
            <a:br>
              <a:rPr lang="en-US" sz="2600" b="1" dirty="0" smtClean="0">
                <a:solidFill>
                  <a:srgbClr val="FF0000"/>
                </a:solidFill>
              </a:rPr>
            </a:br>
            <a:r>
              <a:rPr lang="en-US" sz="2600" b="1" dirty="0" smtClean="0">
                <a:solidFill>
                  <a:srgbClr val="FF0000"/>
                </a:solidFill>
              </a:rPr>
              <a:t>III/5-6. Community Orientation and Holistic </a:t>
            </a:r>
            <a:r>
              <a:rPr lang="en-US" sz="2600" b="1" dirty="0" err="1" smtClean="0">
                <a:solidFill>
                  <a:srgbClr val="FF0000"/>
                </a:solidFill>
              </a:rPr>
              <a:t>Modelling</a:t>
            </a:r>
            <a:r>
              <a:rPr lang="en-US" sz="2600" b="1" dirty="0" smtClean="0">
                <a:solidFill>
                  <a:srgbClr val="FF0000"/>
                </a:solidFill>
              </a:rPr>
              <a:t> Abilities</a:t>
            </a:r>
            <a:br>
              <a:rPr lang="en-US" sz="2600" b="1" dirty="0" smtClean="0">
                <a:solidFill>
                  <a:srgbClr val="FF0000"/>
                </a:solidFill>
              </a:rPr>
            </a:br>
            <a:endParaRPr lang="en-US" sz="2600" b="1" dirty="0">
              <a:solidFill>
                <a:srgbClr val="FF0000"/>
              </a:solidFill>
            </a:endParaRPr>
          </a:p>
        </p:txBody>
      </p:sp>
      <p:sp>
        <p:nvSpPr>
          <p:cNvPr id="3" name="Content Placeholder 2"/>
          <p:cNvSpPr>
            <a:spLocks noGrp="1"/>
          </p:cNvSpPr>
          <p:nvPr>
            <p:ph sz="quarter" idx="1"/>
          </p:nvPr>
        </p:nvSpPr>
        <p:spPr>
          <a:xfrm>
            <a:off x="381000" y="1600200"/>
            <a:ext cx="8385048" cy="4495800"/>
          </a:xfrm>
        </p:spPr>
        <p:txBody>
          <a:bodyPr/>
          <a:lstStyle/>
          <a:p>
            <a:pPr>
              <a:buNone/>
            </a:pPr>
            <a:r>
              <a:rPr lang="en-US" b="1" dirty="0" smtClean="0"/>
              <a:t>Community orientation includes the ability:</a:t>
            </a:r>
          </a:p>
          <a:p>
            <a:pPr lvl="0"/>
            <a:r>
              <a:rPr lang="en-US" dirty="0" smtClean="0"/>
              <a:t>To reconcile the health needs of individual patients and the health needs of the community in which they live in balance with available resources</a:t>
            </a:r>
          </a:p>
          <a:p>
            <a:pPr lvl="0">
              <a:buNone/>
            </a:pPr>
            <a:endParaRPr lang="en-US" dirty="0" smtClean="0"/>
          </a:p>
          <a:p>
            <a:pPr>
              <a:buNone/>
            </a:pPr>
            <a:r>
              <a:rPr lang="en-US" b="1" dirty="0" smtClean="0"/>
              <a:t>Holistic modeling includes the ability:</a:t>
            </a:r>
          </a:p>
          <a:p>
            <a:pPr lvl="0"/>
            <a:r>
              <a:rPr lang="en-US" dirty="0" smtClean="0"/>
              <a:t>To use a bio-psycho-social model taking into account cultural and ethical dimensions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GP’s Major Competencies</a:t>
            </a:r>
            <a:endParaRPr lang="en-US" b="1" dirty="0">
              <a:solidFill>
                <a:srgbClr val="FF0000"/>
              </a:solidFill>
            </a:endParaRPr>
          </a:p>
        </p:txBody>
      </p:sp>
      <p:sp>
        <p:nvSpPr>
          <p:cNvPr id="3" name="Content Placeholder 2"/>
          <p:cNvSpPr>
            <a:spLocks noGrp="1"/>
          </p:cNvSpPr>
          <p:nvPr>
            <p:ph sz="quarter" idx="1"/>
          </p:nvPr>
        </p:nvSpPr>
        <p:spPr/>
        <p:txBody>
          <a:bodyPr/>
          <a:lstStyle/>
          <a:p>
            <a:pPr algn="just">
              <a:buNone/>
            </a:pPr>
            <a:r>
              <a:rPr lang="en-US" dirty="0" smtClean="0"/>
              <a:t>   </a:t>
            </a:r>
            <a:r>
              <a:rPr lang="en-US" sz="3600" spc="-150" dirty="0" smtClean="0"/>
              <a:t>To practice the Family Medicine specialty, the competent practitioner implements these competencies in three important areas:</a:t>
            </a:r>
            <a:endParaRPr lang="en-US" spc="-150" dirty="0" smtClean="0"/>
          </a:p>
          <a:p>
            <a:endParaRPr lang="en-US" sz="2000" dirty="0" smtClean="0"/>
          </a:p>
          <a:p>
            <a:pPr lvl="2"/>
            <a:r>
              <a:rPr lang="en-US" sz="4000" dirty="0" smtClean="0"/>
              <a:t>  Clinical tasks</a:t>
            </a:r>
          </a:p>
          <a:p>
            <a:pPr lvl="2"/>
            <a:r>
              <a:rPr lang="en-US" sz="4000" dirty="0" smtClean="0"/>
              <a:t>  Communication with patients and</a:t>
            </a:r>
          </a:p>
          <a:p>
            <a:pPr lvl="2"/>
            <a:r>
              <a:rPr lang="en-US" sz="4000" dirty="0" smtClean="0"/>
              <a:t>  Management of practice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447800"/>
            <a:ext cx="8991600" cy="5181600"/>
          </a:xfrm>
        </p:spPr>
        <p:txBody>
          <a:bodyPr>
            <a:normAutofit/>
          </a:bodyPr>
          <a:lstStyle/>
          <a:p>
            <a:pPr>
              <a:buNone/>
            </a:pPr>
            <a:r>
              <a:rPr lang="en-US" dirty="0" smtClean="0"/>
              <a:t>   </a:t>
            </a:r>
            <a:r>
              <a:rPr lang="en-US" sz="2800" dirty="0" smtClean="0"/>
              <a:t>As a person-centered scientific discipline, three background features should be considered as fundamental:</a:t>
            </a:r>
          </a:p>
          <a:p>
            <a:pPr>
              <a:buNone/>
            </a:pPr>
            <a:endParaRPr lang="en-US" dirty="0" smtClean="0"/>
          </a:p>
          <a:p>
            <a:pPr lvl="1"/>
            <a:r>
              <a:rPr lang="en-US" i="1" dirty="0" smtClean="0"/>
              <a:t>Contextual: </a:t>
            </a:r>
            <a:r>
              <a:rPr lang="en-US" dirty="0" smtClean="0"/>
              <a:t>using the context of the person, the family, the community and their culture</a:t>
            </a:r>
          </a:p>
          <a:p>
            <a:pPr lvl="1"/>
            <a:r>
              <a:rPr lang="en-US" i="1" dirty="0" smtClean="0"/>
              <a:t>Attitudinal: </a:t>
            </a:r>
            <a:r>
              <a:rPr lang="en-US" dirty="0" smtClean="0"/>
              <a:t>based on the doctor’s professional capabilities, values and ethics</a:t>
            </a:r>
          </a:p>
          <a:p>
            <a:pPr lvl="1"/>
            <a:r>
              <a:rPr lang="en-US" i="1" dirty="0" smtClean="0"/>
              <a:t>Scientific: </a:t>
            </a:r>
            <a:r>
              <a:rPr lang="en-US" dirty="0" smtClean="0"/>
              <a:t>adopting a critical and research based on approach to practice and maintaining this through continuing learning and quality improvement.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Working in teams 1</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t>Describe your home country’s primary care provision</a:t>
            </a:r>
          </a:p>
          <a:p>
            <a:pPr lvl="0"/>
            <a:r>
              <a:rPr lang="en-US" dirty="0" smtClean="0"/>
              <a:t>Participants – GPs and other specialists working in primary care</a:t>
            </a:r>
          </a:p>
          <a:p>
            <a:pPr lvl="0"/>
            <a:r>
              <a:rPr lang="en-US" dirty="0" smtClean="0"/>
              <a:t>Curriculum duration and settings for GP trainees</a:t>
            </a:r>
          </a:p>
          <a:p>
            <a:pPr lvl="0"/>
            <a:r>
              <a:rPr lang="en-US" dirty="0" smtClean="0"/>
              <a:t>Primary care team members (e.g. midwife, health visitor, practice nurse, district nurse, social worker, psychiatry nurse, practice manager, receptionist staff) group practice or solo GP</a:t>
            </a:r>
          </a:p>
          <a:p>
            <a:pPr lvl="0"/>
            <a:r>
              <a:rPr lang="en-US" dirty="0" smtClean="0"/>
              <a:t>Employed GP or independent contractor to the insurance company, or private doctor (?%), how many patients on list</a:t>
            </a:r>
          </a:p>
          <a:p>
            <a:pPr lvl="0"/>
            <a:r>
              <a:rPr lang="en-US" dirty="0" smtClean="0"/>
              <a:t>Daily activity of GPs: consulting, home visits, out of hours duty</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Working in teams 2</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a:xfrm>
            <a:off x="612648" y="1600200"/>
            <a:ext cx="8153400" cy="4953000"/>
          </a:xfrm>
        </p:spPr>
        <p:txBody>
          <a:bodyPr>
            <a:normAutofit lnSpcReduction="10000"/>
          </a:bodyPr>
          <a:lstStyle/>
          <a:p>
            <a:r>
              <a:rPr lang="en-US" sz="3200" dirty="0" smtClean="0"/>
              <a:t>Create the GP job description/ Good Medical Practice for GPs</a:t>
            </a:r>
            <a:endParaRPr lang="en-US" sz="4000" dirty="0" smtClean="0"/>
          </a:p>
          <a:p>
            <a:pPr lvl="0"/>
            <a:r>
              <a:rPr lang="en-US" sz="3200" u="sng" dirty="0" smtClean="0"/>
              <a:t>Standpoints:</a:t>
            </a:r>
            <a:endParaRPr lang="en-US" sz="4400" dirty="0" smtClean="0"/>
          </a:p>
          <a:p>
            <a:pPr lvl="1"/>
            <a:r>
              <a:rPr lang="en-US" sz="2400" dirty="0" smtClean="0"/>
              <a:t>Components of clinical care provided by GPs</a:t>
            </a:r>
            <a:endParaRPr lang="en-US" sz="13800" dirty="0" smtClean="0"/>
          </a:p>
          <a:p>
            <a:pPr lvl="1"/>
            <a:r>
              <a:rPr lang="en-US" sz="2400" dirty="0" smtClean="0"/>
              <a:t>Access, availability and providing care out of hours, dealing with emergencies</a:t>
            </a:r>
            <a:endParaRPr lang="en-US" sz="13800" dirty="0" smtClean="0"/>
          </a:p>
          <a:p>
            <a:pPr lvl="1"/>
            <a:r>
              <a:rPr lang="en-US" sz="2400" dirty="0" smtClean="0"/>
              <a:t>Keeping records, keeping colleagues informed, referring patients</a:t>
            </a:r>
            <a:endParaRPr lang="en-US" sz="13800" dirty="0" smtClean="0"/>
          </a:p>
          <a:p>
            <a:pPr lvl="1"/>
            <a:r>
              <a:rPr lang="en-US" sz="2400" dirty="0" smtClean="0"/>
              <a:t>Working with colleagues and in teams</a:t>
            </a:r>
            <a:endParaRPr lang="en-US" sz="13800" dirty="0" smtClean="0"/>
          </a:p>
          <a:p>
            <a:pPr lvl="1"/>
            <a:r>
              <a:rPr lang="en-US" sz="2400" dirty="0" smtClean="0"/>
              <a:t>Relationships with patients - maintaining trust</a:t>
            </a:r>
            <a:endParaRPr lang="en-US" sz="13800" dirty="0" smtClean="0"/>
          </a:p>
          <a:p>
            <a:pPr lvl="1"/>
            <a:r>
              <a:rPr lang="en-US" sz="2400" dirty="0" smtClean="0"/>
              <a:t>Avoiding discrimination and prejudice</a:t>
            </a:r>
            <a:endParaRPr lang="en-US" sz="13800"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GMC for GPs - Good Clinical Care 1</a:t>
            </a:r>
            <a:endParaRPr lang="en-US" dirty="0"/>
          </a:p>
        </p:txBody>
      </p:sp>
      <p:sp>
        <p:nvSpPr>
          <p:cNvPr id="3" name="Content Placeholder 2"/>
          <p:cNvSpPr>
            <a:spLocks noGrp="1"/>
          </p:cNvSpPr>
          <p:nvPr>
            <p:ph sz="quarter" idx="2"/>
          </p:nvPr>
        </p:nvSpPr>
        <p:spPr>
          <a:xfrm>
            <a:off x="457200" y="1828800"/>
            <a:ext cx="8382000" cy="4800600"/>
          </a:xfrm>
        </p:spPr>
        <p:txBody>
          <a:bodyPr>
            <a:noAutofit/>
          </a:bodyPr>
          <a:lstStyle/>
          <a:p>
            <a:pPr algn="just"/>
            <a:r>
              <a:rPr lang="en-US" sz="2400" dirty="0" smtClean="0">
                <a:latin typeface="Bookman Old Style" pitchFamily="18" charset="0"/>
                <a:cs typeface="Arial" pitchFamily="34" charset="0"/>
              </a:rPr>
              <a:t>Has optimum competence, and is aware of where his GP or her competence lie</a:t>
            </a:r>
          </a:p>
          <a:p>
            <a:pPr algn="just"/>
            <a:r>
              <a:rPr lang="en-US" sz="2400" dirty="0" smtClean="0">
                <a:latin typeface="Bookman Old Style" pitchFamily="18" charset="0"/>
                <a:cs typeface="Arial" pitchFamily="34" charset="0"/>
              </a:rPr>
              <a:t>Never ignores, interrupts or contradicts his or her patients</a:t>
            </a:r>
          </a:p>
          <a:p>
            <a:pPr algn="just"/>
            <a:r>
              <a:rPr lang="en-US" sz="2400" dirty="0" smtClean="0">
                <a:latin typeface="Bookman Old Style" pitchFamily="18" charset="0"/>
                <a:cs typeface="Arial" pitchFamily="34" charset="0"/>
              </a:rPr>
              <a:t>Elicits important parts of the history</a:t>
            </a:r>
          </a:p>
          <a:p>
            <a:pPr algn="just"/>
            <a:r>
              <a:rPr lang="en-US" sz="2400" dirty="0" smtClean="0">
                <a:latin typeface="Bookman Old Style" pitchFamily="18" charset="0"/>
                <a:cs typeface="Arial" pitchFamily="34" charset="0"/>
              </a:rPr>
              <a:t>Is able to discuss sensitive and personal matters with patients</a:t>
            </a:r>
          </a:p>
          <a:p>
            <a:pPr algn="just"/>
            <a:r>
              <a:rPr lang="en-US" sz="2400" dirty="0" smtClean="0">
                <a:latin typeface="Bookman Old Style" pitchFamily="18" charset="0"/>
                <a:cs typeface="Arial" pitchFamily="34" charset="0"/>
              </a:rPr>
              <a:t>Use the medical records as a source of information about past events</a:t>
            </a:r>
          </a:p>
          <a:p>
            <a:pPr algn="just"/>
            <a:r>
              <a:rPr lang="en-US" sz="2400" dirty="0" smtClean="0">
                <a:latin typeface="Bookman Old Style" pitchFamily="18" charset="0"/>
                <a:cs typeface="Arial" pitchFamily="34" charset="0"/>
              </a:rPr>
              <a:t>Examine patients when needed</a:t>
            </a:r>
          </a:p>
          <a:p>
            <a:pPr algn="just"/>
            <a:r>
              <a:rPr lang="en-US" sz="2400" dirty="0" smtClean="0">
                <a:latin typeface="Bookman Old Style" pitchFamily="18" charset="0"/>
                <a:cs typeface="Arial" pitchFamily="34" charset="0"/>
              </a:rPr>
              <a:t>Undertakes appropriate, and adequate clinical examinations</a:t>
            </a:r>
          </a:p>
          <a:p>
            <a:pPr algn="just"/>
            <a:endParaRPr lang="en-US" sz="2400" dirty="0">
              <a:latin typeface="Bookman Old Style"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3648" cy="990600"/>
          </a:xfrm>
        </p:spPr>
        <p:txBody>
          <a:bodyPr>
            <a:noAutofit/>
          </a:bodyPr>
          <a:lstStyle/>
          <a:p>
            <a:pPr algn="ctr"/>
            <a:r>
              <a:rPr lang="en-US" sz="2800" dirty="0" smtClean="0">
                <a:solidFill>
                  <a:srgbClr val="FF0000"/>
                </a:solidFill>
              </a:rPr>
              <a:t>American </a:t>
            </a:r>
            <a:r>
              <a:rPr lang="en-US" sz="2800" dirty="0" smtClean="0">
                <a:solidFill>
                  <a:srgbClr val="FF0000"/>
                </a:solidFill>
              </a:rPr>
              <a:t>Physicians in </a:t>
            </a:r>
            <a:r>
              <a:rPr lang="en-US" sz="2800" dirty="0" smtClean="0">
                <a:solidFill>
                  <a:srgbClr val="FF0000"/>
                </a:solidFill>
              </a:rPr>
              <a:t>practice as </a:t>
            </a:r>
            <a:r>
              <a:rPr lang="en-US" sz="2800" dirty="0" smtClean="0">
                <a:solidFill>
                  <a:srgbClr val="FF0000"/>
                </a:solidFill>
              </a:rPr>
              <a:t>General </a:t>
            </a:r>
            <a:r>
              <a:rPr lang="en-US" sz="2800" dirty="0" smtClean="0">
                <a:solidFill>
                  <a:srgbClr val="FF0000"/>
                </a:solidFill>
              </a:rPr>
              <a:t>Practitioners</a:t>
            </a:r>
            <a:endParaRPr lang="en-US" sz="2800" dirty="0"/>
          </a:p>
        </p:txBody>
      </p:sp>
      <p:graphicFrame>
        <p:nvGraphicFramePr>
          <p:cNvPr id="8" name="Content Placeholder 7"/>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GMC for GPs - Good Clinical Care -2</a:t>
            </a:r>
            <a:endParaRPr lang="en-US" dirty="0"/>
          </a:p>
        </p:txBody>
      </p:sp>
      <p:sp>
        <p:nvSpPr>
          <p:cNvPr id="3" name="Content Placeholder 2"/>
          <p:cNvSpPr>
            <a:spLocks noGrp="1"/>
          </p:cNvSpPr>
          <p:nvPr>
            <p:ph sz="quarter" idx="2"/>
          </p:nvPr>
        </p:nvSpPr>
        <p:spPr>
          <a:xfrm>
            <a:off x="609600" y="1600200"/>
            <a:ext cx="8077200" cy="4800600"/>
          </a:xfrm>
        </p:spPr>
        <p:txBody>
          <a:bodyPr>
            <a:noAutofit/>
          </a:bodyPr>
          <a:lstStyle/>
          <a:p>
            <a:pPr algn="just">
              <a:spcBef>
                <a:spcPts val="600"/>
              </a:spcBef>
              <a:spcAft>
                <a:spcPts val="400"/>
              </a:spcAft>
            </a:pPr>
            <a:r>
              <a:rPr lang="en-US" sz="2400" spc="-150" dirty="0" smtClean="0">
                <a:latin typeface="Bookman Old Style" pitchFamily="18" charset="0"/>
              </a:rPr>
              <a:t>Possess  and uses appropriate diagnostic and treatment equipment</a:t>
            </a:r>
          </a:p>
          <a:p>
            <a:pPr algn="just">
              <a:spcBef>
                <a:spcPts val="600"/>
              </a:spcBef>
              <a:spcAft>
                <a:spcPts val="400"/>
              </a:spcAft>
            </a:pPr>
            <a:r>
              <a:rPr lang="en-US" sz="2400" spc="-150" dirty="0" smtClean="0">
                <a:latin typeface="Bookman Old Style" pitchFamily="18" charset="0"/>
              </a:rPr>
              <a:t>Consistently undertakes appropriate investigations</a:t>
            </a:r>
          </a:p>
          <a:p>
            <a:pPr algn="just">
              <a:spcBef>
                <a:spcPts val="600"/>
              </a:spcBef>
              <a:spcAft>
                <a:spcPts val="400"/>
              </a:spcAft>
            </a:pPr>
            <a:r>
              <a:rPr lang="en-US" sz="2400" spc="-150" dirty="0" smtClean="0">
                <a:latin typeface="Bookman Old Style" pitchFamily="18" charset="0"/>
              </a:rPr>
              <a:t>Show optimal evidence of a coherent or rational approach to diagnosis</a:t>
            </a:r>
          </a:p>
          <a:p>
            <a:pPr algn="just">
              <a:spcBef>
                <a:spcPts val="600"/>
              </a:spcBef>
              <a:spcAft>
                <a:spcPts val="400"/>
              </a:spcAft>
            </a:pPr>
            <a:r>
              <a:rPr lang="en-US" sz="2400" spc="-150" dirty="0" smtClean="0">
                <a:latin typeface="Bookman Old Style" pitchFamily="18" charset="0"/>
              </a:rPr>
              <a:t>Draws logical conclusions from the information available</a:t>
            </a:r>
          </a:p>
          <a:p>
            <a:pPr algn="just">
              <a:spcBef>
                <a:spcPts val="600"/>
              </a:spcBef>
              <a:spcAft>
                <a:spcPts val="400"/>
              </a:spcAft>
            </a:pPr>
            <a:r>
              <a:rPr lang="en-US" sz="2400" spc="-150" dirty="0" smtClean="0">
                <a:latin typeface="Bookman Old Style" pitchFamily="18" charset="0"/>
              </a:rPr>
              <a:t>Gives treatments that are consistent with best practice or evidence</a:t>
            </a:r>
          </a:p>
          <a:p>
            <a:pPr algn="just">
              <a:spcBef>
                <a:spcPts val="600"/>
              </a:spcBef>
              <a:spcAft>
                <a:spcPts val="400"/>
              </a:spcAft>
            </a:pPr>
            <a:r>
              <a:rPr lang="en-US" sz="2400" spc="-150" dirty="0" smtClean="0">
                <a:latin typeface="Bookman Old Style" pitchFamily="18" charset="0"/>
              </a:rPr>
              <a:t>Has way of </a:t>
            </a:r>
            <a:r>
              <a:rPr lang="en-US" sz="2400" spc="-150" dirty="0" err="1" smtClean="0">
                <a:latin typeface="Bookman Old Style" pitchFamily="18" charset="0"/>
              </a:rPr>
              <a:t>organising</a:t>
            </a:r>
            <a:r>
              <a:rPr lang="en-US" sz="2400" spc="-150" dirty="0" smtClean="0">
                <a:latin typeface="Bookman Old Style" pitchFamily="18" charset="0"/>
              </a:rPr>
              <a:t> care for long-term problems or for prevention</a:t>
            </a:r>
          </a:p>
          <a:p>
            <a:endParaRPr lang="en-US" sz="1800" spc="-15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77850"/>
            <a:ext cx="8915400" cy="869950"/>
          </a:xfrm>
        </p:spPr>
        <p:txBody>
          <a:bodyPr>
            <a:normAutofit fontScale="90000"/>
          </a:bodyPr>
          <a:lstStyle/>
          <a:p>
            <a:pPr algn="ctr"/>
            <a:r>
              <a:rPr lang="en-US" sz="3600" b="1" dirty="0" smtClean="0">
                <a:solidFill>
                  <a:srgbClr val="FF0000"/>
                </a:solidFill>
              </a:rPr>
              <a:t>GMC </a:t>
            </a:r>
            <a:r>
              <a:rPr lang="en-US" sz="3600" b="1" dirty="0" smtClean="0">
                <a:solidFill>
                  <a:srgbClr val="FF0000"/>
                </a:solidFill>
              </a:rPr>
              <a:t>for GPs – </a:t>
            </a:r>
            <a:r>
              <a:rPr lang="en-US" sz="4000" b="1" dirty="0" smtClean="0">
                <a:solidFill>
                  <a:srgbClr val="FF0000"/>
                </a:solidFill>
              </a:rPr>
              <a:t>Keeping Records and     Keeping Colleagues Informed</a:t>
            </a:r>
            <a:r>
              <a:rPr lang="en-US" b="1" dirty="0" smtClean="0">
                <a:solidFill>
                  <a:srgbClr val="FF0000"/>
                </a:solidFill>
              </a:rPr>
              <a:t/>
            </a:r>
            <a:br>
              <a:rPr lang="en-US" b="1" dirty="0" smtClean="0">
                <a:solidFill>
                  <a:srgbClr val="FF0000"/>
                </a:solidFill>
              </a:rPr>
            </a:br>
            <a:endParaRPr lang="en-US" dirty="0"/>
          </a:p>
        </p:txBody>
      </p:sp>
      <p:sp>
        <p:nvSpPr>
          <p:cNvPr id="3" name="Content Placeholder 2"/>
          <p:cNvSpPr>
            <a:spLocks noGrp="1"/>
          </p:cNvSpPr>
          <p:nvPr>
            <p:ph sz="quarter" idx="2"/>
          </p:nvPr>
        </p:nvSpPr>
        <p:spPr>
          <a:xfrm>
            <a:off x="609600" y="2438400"/>
            <a:ext cx="8153400" cy="4114800"/>
          </a:xfrm>
        </p:spPr>
        <p:txBody>
          <a:bodyPr>
            <a:normAutofit fontScale="62500" lnSpcReduction="20000"/>
          </a:bodyPr>
          <a:lstStyle/>
          <a:p>
            <a:pPr algn="just">
              <a:spcAft>
                <a:spcPts val="600"/>
              </a:spcAft>
            </a:pPr>
            <a:r>
              <a:rPr lang="en-US" sz="4000" dirty="0" smtClean="0"/>
              <a:t>Keeps records which are complete and legible, and contain accurate details without any derogatory remarks</a:t>
            </a:r>
          </a:p>
          <a:p>
            <a:pPr algn="just">
              <a:spcAft>
                <a:spcPts val="600"/>
              </a:spcAft>
            </a:pPr>
            <a:r>
              <a:rPr lang="en-US" sz="4000" dirty="0" smtClean="0"/>
              <a:t>Always keeps patient records confidential</a:t>
            </a:r>
          </a:p>
          <a:p>
            <a:pPr algn="just">
              <a:spcAft>
                <a:spcPts val="600"/>
              </a:spcAft>
            </a:pPr>
            <a:r>
              <a:rPr lang="en-US" sz="4000" dirty="0" smtClean="0"/>
              <a:t>Take account  of colleagues’ legitimate need for information</a:t>
            </a:r>
          </a:p>
          <a:p>
            <a:pPr algn="just">
              <a:spcAft>
                <a:spcPts val="600"/>
              </a:spcAft>
            </a:pPr>
            <a:r>
              <a:rPr lang="en-US" sz="4000" dirty="0" smtClean="0"/>
              <a:t>Keeps records that can readily be followed by another doctor</a:t>
            </a:r>
          </a:p>
          <a:p>
            <a:pPr algn="just">
              <a:spcAft>
                <a:spcPts val="600"/>
              </a:spcAft>
            </a:pPr>
            <a:r>
              <a:rPr lang="en-US" sz="4000" dirty="0" smtClean="0"/>
              <a:t>Seldom consults patients without records</a:t>
            </a:r>
          </a:p>
          <a:p>
            <a:pPr algn="just">
              <a:spcAft>
                <a:spcPts val="600"/>
              </a:spcAft>
            </a:pPr>
            <a:r>
              <a:rPr lang="en-US" sz="4000" dirty="0" smtClean="0"/>
              <a:t>Never omits important information from a report which he or she has agreed to provide, and includes only truthful information in such a report.</a:t>
            </a:r>
          </a:p>
          <a:p>
            <a:endParaRPr lang="en-US" dirty="0"/>
          </a:p>
        </p:txBody>
      </p:sp>
      <p:sp>
        <p:nvSpPr>
          <p:cNvPr id="5" name="Text Placeholder 4"/>
          <p:cNvSpPr>
            <a:spLocks noGrp="1"/>
          </p:cNvSpPr>
          <p:nvPr>
            <p:ph type="body" sz="quarter" idx="1"/>
          </p:nvPr>
        </p:nvSpPr>
        <p:spPr>
          <a:xfrm>
            <a:off x="609600" y="1600200"/>
            <a:ext cx="7848600" cy="640080"/>
          </a:xfrm>
        </p:spPr>
        <p:txBody>
          <a:bodyPr>
            <a:normAutofit/>
          </a:bodyPr>
          <a:lstStyle/>
          <a:p>
            <a:r>
              <a:rPr lang="en-US" sz="300" i="1" dirty="0" err="1" smtClean="0"/>
              <a:t>T</a:t>
            </a:r>
            <a:r>
              <a:rPr lang="en-US" sz="2800" i="1" dirty="0" err="1" smtClean="0"/>
              <a:t>The</a:t>
            </a:r>
            <a:r>
              <a:rPr lang="en-US" sz="2800" i="1" dirty="0" smtClean="0"/>
              <a:t> excellent and acceptable GP</a:t>
            </a:r>
            <a:endParaRPr lang="en-US"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0650"/>
            <a:ext cx="8839200" cy="1250950"/>
          </a:xfrm>
        </p:spPr>
        <p:txBody>
          <a:bodyPr>
            <a:noAutofit/>
          </a:bodyPr>
          <a:lstStyle/>
          <a:p>
            <a:pPr algn="ctr"/>
            <a:r>
              <a:rPr lang="en-US" sz="3200" b="1" dirty="0" smtClean="0">
                <a:solidFill>
                  <a:srgbClr val="FF0000"/>
                </a:solidFill>
              </a:rPr>
              <a:t>GMC </a:t>
            </a:r>
            <a:r>
              <a:rPr lang="en-US" sz="3200" b="1" dirty="0" smtClean="0">
                <a:solidFill>
                  <a:srgbClr val="FF0000"/>
                </a:solidFill>
              </a:rPr>
              <a:t>for GPs – Access, Availability and Providing Care Out of Hours</a:t>
            </a:r>
            <a:endParaRPr lang="en-US" sz="3200" b="1" dirty="0"/>
          </a:p>
        </p:txBody>
      </p:sp>
      <p:sp>
        <p:nvSpPr>
          <p:cNvPr id="3" name="Content Placeholder 2"/>
          <p:cNvSpPr>
            <a:spLocks noGrp="1"/>
          </p:cNvSpPr>
          <p:nvPr>
            <p:ph sz="quarter" idx="2"/>
          </p:nvPr>
        </p:nvSpPr>
        <p:spPr>
          <a:xfrm>
            <a:off x="609600" y="2438400"/>
            <a:ext cx="8077200" cy="4114800"/>
          </a:xfrm>
        </p:spPr>
        <p:txBody>
          <a:bodyPr>
            <a:normAutofit fontScale="77500" lnSpcReduction="20000"/>
          </a:bodyPr>
          <a:lstStyle/>
          <a:p>
            <a:pPr>
              <a:spcBef>
                <a:spcPts val="600"/>
              </a:spcBef>
              <a:spcAft>
                <a:spcPts val="600"/>
              </a:spcAft>
            </a:pPr>
            <a:r>
              <a:rPr lang="en-US" dirty="0" smtClean="0"/>
              <a:t>Has flexible and non restricted opening hours</a:t>
            </a:r>
          </a:p>
          <a:p>
            <a:pPr>
              <a:spcBef>
                <a:spcPts val="600"/>
              </a:spcBef>
              <a:spcAft>
                <a:spcPts val="600"/>
              </a:spcAft>
            </a:pPr>
            <a:r>
              <a:rPr lang="en-US" dirty="0" smtClean="0"/>
              <a:t>Have adequate arrangements for patients to contact the practice by phone</a:t>
            </a:r>
          </a:p>
          <a:p>
            <a:pPr>
              <a:spcBef>
                <a:spcPts val="600"/>
              </a:spcBef>
              <a:spcAft>
                <a:spcPts val="600"/>
              </a:spcAft>
            </a:pPr>
            <a:r>
              <a:rPr lang="en-US" dirty="0" smtClean="0"/>
              <a:t>Provides adequate opportunity for patients to talk to a doctor or a nurse on the phone</a:t>
            </a:r>
          </a:p>
          <a:p>
            <a:pPr>
              <a:spcBef>
                <a:spcPts val="600"/>
              </a:spcBef>
              <a:spcAft>
                <a:spcPts val="600"/>
              </a:spcAft>
            </a:pPr>
            <a:r>
              <a:rPr lang="en-US" dirty="0" smtClean="0"/>
              <a:t>Can be contacted when on duty, does not take long time to respond to calls, and takes rapid action in an emergency situation</a:t>
            </a:r>
          </a:p>
          <a:p>
            <a:pPr>
              <a:spcBef>
                <a:spcPts val="600"/>
              </a:spcBef>
              <a:spcAft>
                <a:spcPts val="600"/>
              </a:spcAft>
            </a:pPr>
            <a:r>
              <a:rPr lang="en-US" dirty="0" smtClean="0"/>
              <a:t>Has appropriate system for transferring information about out-of- hours consultations to the patient’s usual doctor</a:t>
            </a:r>
          </a:p>
          <a:p>
            <a:pPr>
              <a:spcBef>
                <a:spcPts val="600"/>
              </a:spcBef>
              <a:spcAft>
                <a:spcPts val="600"/>
              </a:spcAft>
            </a:pPr>
            <a:r>
              <a:rPr lang="en-US" dirty="0" smtClean="0"/>
              <a:t>Always follow up relevant information about his or her patients that has been provided by another health professional</a:t>
            </a:r>
            <a:endParaRPr lang="en-US" dirty="0"/>
          </a:p>
        </p:txBody>
      </p:sp>
      <p:sp>
        <p:nvSpPr>
          <p:cNvPr id="5" name="Text Placeholder 4"/>
          <p:cNvSpPr>
            <a:spLocks noGrp="1"/>
          </p:cNvSpPr>
          <p:nvPr>
            <p:ph type="body" sz="quarter" idx="1"/>
          </p:nvPr>
        </p:nvSpPr>
        <p:spPr>
          <a:xfrm>
            <a:off x="609600" y="1752600"/>
            <a:ext cx="8001000" cy="640080"/>
          </a:xfrm>
        </p:spPr>
        <p:txBody>
          <a:bodyPr>
            <a:normAutofit fontScale="40000" lnSpcReduction="20000"/>
          </a:bodyPr>
          <a:lstStyle/>
          <a:p>
            <a:endParaRPr lang="en-US" i="1" dirty="0" smtClean="0"/>
          </a:p>
          <a:p>
            <a:r>
              <a:rPr lang="en-US" sz="5900" i="1" dirty="0" smtClean="0"/>
              <a:t>The excellent and unacceptable GP</a:t>
            </a:r>
            <a:endParaRPr lang="en-US" sz="5900"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01650"/>
            <a:ext cx="8153400" cy="869950"/>
          </a:xfrm>
        </p:spPr>
        <p:txBody>
          <a:bodyPr>
            <a:noAutofit/>
          </a:bodyPr>
          <a:lstStyle/>
          <a:p>
            <a:pPr algn="ctr"/>
            <a:r>
              <a:rPr lang="en-US" sz="3200" b="1" dirty="0" smtClean="0">
                <a:solidFill>
                  <a:srgbClr val="FF0000"/>
                </a:solidFill>
              </a:rPr>
              <a:t>GMC </a:t>
            </a:r>
            <a:r>
              <a:rPr lang="en-US" sz="3200" b="1" dirty="0" smtClean="0">
                <a:solidFill>
                  <a:srgbClr val="FF0000"/>
                </a:solidFill>
              </a:rPr>
              <a:t>for GPs – Relationship with Patients,</a:t>
            </a:r>
            <a:br>
              <a:rPr lang="en-US" sz="3200" b="1" dirty="0" smtClean="0">
                <a:solidFill>
                  <a:srgbClr val="FF0000"/>
                </a:solidFill>
              </a:rPr>
            </a:br>
            <a:r>
              <a:rPr lang="en-US" sz="3200" b="1" dirty="0" smtClean="0">
                <a:solidFill>
                  <a:srgbClr val="FF0000"/>
                </a:solidFill>
              </a:rPr>
              <a:t>Avoiding Discrimination 1</a:t>
            </a:r>
            <a:br>
              <a:rPr lang="en-US" sz="3200" b="1" dirty="0" smtClean="0">
                <a:solidFill>
                  <a:srgbClr val="FF0000"/>
                </a:solidFill>
              </a:rPr>
            </a:br>
            <a:endParaRPr lang="en-US" sz="3200" b="1" dirty="0">
              <a:solidFill>
                <a:srgbClr val="FF0000"/>
              </a:solidFill>
            </a:endParaRPr>
          </a:p>
        </p:txBody>
      </p:sp>
      <p:sp>
        <p:nvSpPr>
          <p:cNvPr id="3" name="Content Placeholder 2"/>
          <p:cNvSpPr>
            <a:spLocks noGrp="1"/>
          </p:cNvSpPr>
          <p:nvPr>
            <p:ph sz="quarter" idx="2"/>
          </p:nvPr>
        </p:nvSpPr>
        <p:spPr>
          <a:xfrm>
            <a:off x="609600" y="2438400"/>
            <a:ext cx="8229600" cy="4191000"/>
          </a:xfrm>
        </p:spPr>
        <p:txBody>
          <a:bodyPr>
            <a:normAutofit fontScale="85000" lnSpcReduction="20000"/>
          </a:bodyPr>
          <a:lstStyle/>
          <a:p>
            <a:endParaRPr lang="en-US" sz="1200" dirty="0" smtClean="0"/>
          </a:p>
          <a:p>
            <a:pPr>
              <a:spcAft>
                <a:spcPts val="600"/>
              </a:spcAft>
            </a:pPr>
            <a:r>
              <a:rPr lang="en-US" dirty="0" smtClean="0"/>
              <a:t>Never ignores the patient’s best interests when deciding about treatment or referral</a:t>
            </a:r>
          </a:p>
          <a:p>
            <a:pPr>
              <a:spcAft>
                <a:spcPts val="600"/>
              </a:spcAft>
            </a:pPr>
            <a:r>
              <a:rPr lang="en-US" dirty="0" smtClean="0"/>
              <a:t>Never ignores, interrupts, or contradicts his or her patients</a:t>
            </a:r>
          </a:p>
          <a:p>
            <a:pPr>
              <a:spcAft>
                <a:spcPts val="600"/>
              </a:spcAft>
            </a:pPr>
            <a:r>
              <a:rPr lang="en-US" dirty="0" smtClean="0"/>
              <a:t>Is careful of  the patient’s dignity, and assumes his or her willingness to submit to examination after seeking permission</a:t>
            </a:r>
          </a:p>
          <a:p>
            <a:pPr>
              <a:spcAft>
                <a:spcPts val="600"/>
              </a:spcAft>
            </a:pPr>
            <a:r>
              <a:rPr lang="en-US" dirty="0" smtClean="0"/>
              <a:t>Makes effort to ensure that patient has understood his or her condition, its treatment, and prognosis</a:t>
            </a:r>
          </a:p>
          <a:p>
            <a:pPr>
              <a:spcAft>
                <a:spcPts val="600"/>
              </a:spcAft>
            </a:pPr>
            <a:r>
              <a:rPr lang="en-US" dirty="0" smtClean="0"/>
              <a:t>Is careful with confidential information</a:t>
            </a:r>
          </a:p>
          <a:p>
            <a:pPr>
              <a:spcAft>
                <a:spcPts val="600"/>
              </a:spcAft>
            </a:pPr>
            <a:r>
              <a:rPr lang="en-US" dirty="0" smtClean="0"/>
              <a:t>Always obtains patients’ consent to treatment</a:t>
            </a:r>
          </a:p>
          <a:p>
            <a:endParaRPr lang="en-US" dirty="0"/>
          </a:p>
        </p:txBody>
      </p:sp>
      <p:sp>
        <p:nvSpPr>
          <p:cNvPr id="5" name="Text Placeholder 4"/>
          <p:cNvSpPr>
            <a:spLocks noGrp="1"/>
          </p:cNvSpPr>
          <p:nvPr>
            <p:ph type="body" sz="quarter" idx="1"/>
          </p:nvPr>
        </p:nvSpPr>
        <p:spPr>
          <a:xfrm>
            <a:off x="609600" y="1752600"/>
            <a:ext cx="7772400" cy="640080"/>
          </a:xfrm>
        </p:spPr>
        <p:txBody>
          <a:bodyPr>
            <a:normAutofit/>
          </a:bodyPr>
          <a:lstStyle/>
          <a:p>
            <a:r>
              <a:rPr lang="en-US" sz="2800" i="1" dirty="0" smtClean="0"/>
              <a:t>Characteristics of excellent</a:t>
            </a:r>
            <a:r>
              <a:rPr lang="en-US" sz="2800" dirty="0" smtClean="0"/>
              <a:t> and </a:t>
            </a:r>
            <a:r>
              <a:rPr lang="en-US" sz="2800" i="1" dirty="0" smtClean="0"/>
              <a:t>acceptable GP</a:t>
            </a:r>
            <a:endParaRPr lang="en-US"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8458200" cy="869950"/>
          </a:xfrm>
        </p:spPr>
        <p:txBody>
          <a:bodyPr>
            <a:noAutofit/>
          </a:bodyPr>
          <a:lstStyle/>
          <a:p>
            <a:pPr algn="ctr"/>
            <a:r>
              <a:rPr lang="en-US" sz="3600" b="1" dirty="0" smtClean="0">
                <a:solidFill>
                  <a:srgbClr val="FF0000"/>
                </a:solidFill>
              </a:rPr>
              <a:t>GMC for GPs </a:t>
            </a:r>
            <a:r>
              <a:rPr lang="en-US" sz="3600" dirty="0" smtClean="0">
                <a:solidFill>
                  <a:srgbClr val="FF0000"/>
                </a:solidFill>
              </a:rPr>
              <a:t>– </a:t>
            </a:r>
            <a:r>
              <a:rPr lang="en-US" sz="3600" b="1" dirty="0" smtClean="0">
                <a:solidFill>
                  <a:srgbClr val="FF0000"/>
                </a:solidFill>
              </a:rPr>
              <a:t>Relationship with Patients,</a:t>
            </a:r>
            <a:br>
              <a:rPr lang="en-US" sz="3600" b="1" dirty="0" smtClean="0">
                <a:solidFill>
                  <a:srgbClr val="FF0000"/>
                </a:solidFill>
              </a:rPr>
            </a:br>
            <a:r>
              <a:rPr lang="en-US" sz="3600" b="1" dirty="0" smtClean="0">
                <a:solidFill>
                  <a:srgbClr val="FF0000"/>
                </a:solidFill>
              </a:rPr>
              <a:t>Avoiding Discrimination 2</a:t>
            </a:r>
            <a:endParaRPr lang="en-US" sz="3600" b="1" dirty="0">
              <a:solidFill>
                <a:srgbClr val="FF0000"/>
              </a:solidFill>
            </a:endParaRPr>
          </a:p>
        </p:txBody>
      </p:sp>
      <p:sp>
        <p:nvSpPr>
          <p:cNvPr id="5" name="Text Placeholder 4"/>
          <p:cNvSpPr>
            <a:spLocks noGrp="1"/>
          </p:cNvSpPr>
          <p:nvPr>
            <p:ph type="body" sz="quarter" idx="1"/>
          </p:nvPr>
        </p:nvSpPr>
        <p:spPr>
          <a:xfrm>
            <a:off x="609600" y="1752600"/>
            <a:ext cx="7848600" cy="640080"/>
          </a:xfrm>
        </p:spPr>
        <p:txBody>
          <a:bodyPr>
            <a:normAutofit/>
          </a:bodyPr>
          <a:lstStyle/>
          <a:p>
            <a:r>
              <a:rPr lang="en-US" sz="2800" i="1" dirty="0" smtClean="0"/>
              <a:t>Characteristics of excellent</a:t>
            </a:r>
            <a:r>
              <a:rPr lang="en-US" sz="2800" dirty="0" smtClean="0"/>
              <a:t> and </a:t>
            </a:r>
            <a:r>
              <a:rPr lang="en-US" sz="2800" i="1" dirty="0" smtClean="0"/>
              <a:t>acceptable GP</a:t>
            </a:r>
            <a:endParaRPr lang="en-US" sz="2800" dirty="0" smtClean="0"/>
          </a:p>
        </p:txBody>
      </p:sp>
      <p:sp>
        <p:nvSpPr>
          <p:cNvPr id="7" name="Content Placeholder 2"/>
          <p:cNvSpPr>
            <a:spLocks noGrp="1"/>
          </p:cNvSpPr>
          <p:nvPr>
            <p:ph sz="quarter" idx="2"/>
          </p:nvPr>
        </p:nvSpPr>
        <p:spPr>
          <a:xfrm>
            <a:off x="609600" y="2438400"/>
            <a:ext cx="7848600" cy="3581400"/>
          </a:xfrm>
        </p:spPr>
        <p:txBody>
          <a:bodyPr>
            <a:normAutofit fontScale="92500" lnSpcReduction="20000"/>
          </a:bodyPr>
          <a:lstStyle/>
          <a:p>
            <a:r>
              <a:rPr lang="en-US" dirty="0" smtClean="0"/>
              <a:t>Has appropriate financial or personal relationships with patients</a:t>
            </a:r>
          </a:p>
          <a:p>
            <a:r>
              <a:rPr lang="en-US" dirty="0" smtClean="0"/>
              <a:t>Never provides better care to some patients than others as a result of his or her own prejudice</a:t>
            </a:r>
          </a:p>
          <a:p>
            <a:r>
              <a:rPr lang="en-US" dirty="0" smtClean="0"/>
              <a:t>Never </a:t>
            </a:r>
            <a:r>
              <a:rPr lang="en-US" dirty="0" err="1" smtClean="0"/>
              <a:t>pressurises</a:t>
            </a:r>
            <a:r>
              <a:rPr lang="en-US" dirty="0" smtClean="0"/>
              <a:t> patients to act in line with his or her own beliefs and values</a:t>
            </a:r>
          </a:p>
          <a:p>
            <a:r>
              <a:rPr lang="en-US" dirty="0" smtClean="0"/>
              <a:t>Register all categories of patients, including the homeless, the severely mentally ill, or those with problems or substance or alcohol misuse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01650"/>
            <a:ext cx="8686800" cy="869950"/>
          </a:xfrm>
        </p:spPr>
        <p:txBody>
          <a:bodyPr>
            <a:noAutofit/>
          </a:bodyPr>
          <a:lstStyle/>
          <a:p>
            <a:pPr algn="ctr"/>
            <a:r>
              <a:rPr lang="en-US" sz="3600" dirty="0" smtClean="0">
                <a:solidFill>
                  <a:srgbClr val="FF0000"/>
                </a:solidFill>
              </a:rPr>
              <a:t>GMC </a:t>
            </a:r>
            <a:r>
              <a:rPr lang="en-US" sz="3600" dirty="0" smtClean="0">
                <a:solidFill>
                  <a:srgbClr val="FF0000"/>
                </a:solidFill>
              </a:rPr>
              <a:t>for GPs – Working with Colleagues, with</a:t>
            </a:r>
            <a:br>
              <a:rPr lang="en-US" sz="3600" dirty="0" smtClean="0">
                <a:solidFill>
                  <a:srgbClr val="FF0000"/>
                </a:solidFill>
              </a:rPr>
            </a:br>
            <a:r>
              <a:rPr lang="en-US" sz="3600" dirty="0" smtClean="0">
                <a:solidFill>
                  <a:srgbClr val="FF0000"/>
                </a:solidFill>
              </a:rPr>
              <a:t>Practice Team and Referrals 1</a:t>
            </a:r>
            <a:br>
              <a:rPr lang="en-US" sz="3600" dirty="0" smtClean="0">
                <a:solidFill>
                  <a:srgbClr val="FF0000"/>
                </a:solidFill>
              </a:rPr>
            </a:br>
            <a:endParaRPr lang="en-US" sz="3600" b="1" dirty="0">
              <a:solidFill>
                <a:srgbClr val="FF0000"/>
              </a:solidFill>
            </a:endParaRPr>
          </a:p>
        </p:txBody>
      </p:sp>
      <p:sp>
        <p:nvSpPr>
          <p:cNvPr id="5" name="Text Placeholder 4"/>
          <p:cNvSpPr>
            <a:spLocks noGrp="1"/>
          </p:cNvSpPr>
          <p:nvPr>
            <p:ph type="body" sz="quarter" idx="1"/>
          </p:nvPr>
        </p:nvSpPr>
        <p:spPr>
          <a:xfrm>
            <a:off x="609600" y="1752600"/>
            <a:ext cx="7848600" cy="640080"/>
          </a:xfrm>
        </p:spPr>
        <p:txBody>
          <a:bodyPr>
            <a:normAutofit/>
          </a:bodyPr>
          <a:lstStyle/>
          <a:p>
            <a:r>
              <a:rPr lang="en-US" sz="2800" i="1" dirty="0" smtClean="0"/>
              <a:t> Characteristics of excellent</a:t>
            </a:r>
            <a:r>
              <a:rPr lang="en-US" sz="2800" dirty="0" smtClean="0"/>
              <a:t> and </a:t>
            </a:r>
            <a:r>
              <a:rPr lang="en-US" sz="2800" i="1" dirty="0" smtClean="0"/>
              <a:t>acceptable GP</a:t>
            </a:r>
            <a:endParaRPr lang="en-US" sz="2800" dirty="0" smtClean="0"/>
          </a:p>
        </p:txBody>
      </p:sp>
      <p:sp>
        <p:nvSpPr>
          <p:cNvPr id="7" name="Content Placeholder 2"/>
          <p:cNvSpPr>
            <a:spLocks noGrp="1"/>
          </p:cNvSpPr>
          <p:nvPr>
            <p:ph sz="quarter" idx="2"/>
          </p:nvPr>
        </p:nvSpPr>
        <p:spPr>
          <a:xfrm>
            <a:off x="609600" y="2590800"/>
            <a:ext cx="8382000" cy="3581400"/>
          </a:xfrm>
        </p:spPr>
        <p:txBody>
          <a:bodyPr>
            <a:normAutofit fontScale="92500"/>
          </a:bodyPr>
          <a:lstStyle/>
          <a:p>
            <a:r>
              <a:rPr lang="en-US" dirty="0" smtClean="0"/>
              <a:t>Attempts to meet members of the primary care team (e.g. district nurses, health visitors)</a:t>
            </a:r>
          </a:p>
          <a:p>
            <a:r>
              <a:rPr lang="en-US" dirty="0" smtClean="0"/>
              <a:t>Know well how to contact primary care team members</a:t>
            </a:r>
          </a:p>
          <a:p>
            <a:r>
              <a:rPr lang="en-US" dirty="0" smtClean="0"/>
              <a:t>knows what skills team members have</a:t>
            </a:r>
          </a:p>
          <a:p>
            <a:r>
              <a:rPr lang="en-US" dirty="0" smtClean="0"/>
              <a:t>Delegates tasks to members of the team for which they have appropriate skills</a:t>
            </a:r>
          </a:p>
          <a:p>
            <a:r>
              <a:rPr lang="en-US" dirty="0" smtClean="0"/>
              <a:t>Encourage staff to develop new skills and responsibilities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7850"/>
            <a:ext cx="8153400" cy="869950"/>
          </a:xfrm>
        </p:spPr>
        <p:txBody>
          <a:bodyPr>
            <a:noAutofit/>
          </a:bodyPr>
          <a:lstStyle/>
          <a:p>
            <a:pPr algn="ctr"/>
            <a:r>
              <a:rPr lang="en-US" sz="3200" b="1" dirty="0" smtClean="0">
                <a:solidFill>
                  <a:srgbClr val="FF0000"/>
                </a:solidFill>
              </a:rPr>
              <a:t>GMC </a:t>
            </a:r>
            <a:r>
              <a:rPr lang="en-US" sz="3200" b="1" dirty="0" smtClean="0">
                <a:solidFill>
                  <a:srgbClr val="FF0000"/>
                </a:solidFill>
              </a:rPr>
              <a:t>for GPs – Working with Colleagues, with</a:t>
            </a:r>
            <a:br>
              <a:rPr lang="en-US" sz="3200" b="1" dirty="0" smtClean="0">
                <a:solidFill>
                  <a:srgbClr val="FF0000"/>
                </a:solidFill>
              </a:rPr>
            </a:br>
            <a:r>
              <a:rPr lang="en-US" sz="3200" b="1" dirty="0" smtClean="0">
                <a:solidFill>
                  <a:srgbClr val="FF0000"/>
                </a:solidFill>
              </a:rPr>
              <a:t>Practice Team and Referrals - 2</a:t>
            </a:r>
            <a:br>
              <a:rPr lang="en-US" sz="3200" b="1" dirty="0" smtClean="0">
                <a:solidFill>
                  <a:srgbClr val="FF0000"/>
                </a:solidFill>
              </a:rPr>
            </a:br>
            <a:endParaRPr lang="en-US" sz="3200" b="1" dirty="0">
              <a:solidFill>
                <a:srgbClr val="FF0000"/>
              </a:solidFill>
            </a:endParaRPr>
          </a:p>
        </p:txBody>
      </p:sp>
      <p:sp>
        <p:nvSpPr>
          <p:cNvPr id="3" name="Content Placeholder 2"/>
          <p:cNvSpPr>
            <a:spLocks noGrp="1"/>
          </p:cNvSpPr>
          <p:nvPr>
            <p:ph sz="quarter" idx="2"/>
          </p:nvPr>
        </p:nvSpPr>
        <p:spPr>
          <a:xfrm>
            <a:off x="609600" y="2438400"/>
            <a:ext cx="8305800" cy="3581400"/>
          </a:xfrm>
        </p:spPr>
        <p:txBody>
          <a:bodyPr>
            <a:normAutofit lnSpcReduction="10000"/>
          </a:bodyPr>
          <a:lstStyle/>
          <a:p>
            <a:r>
              <a:rPr lang="en-US" dirty="0" smtClean="0"/>
              <a:t>Consistently refers patients when specialist care is necessary</a:t>
            </a:r>
          </a:p>
          <a:p>
            <a:r>
              <a:rPr lang="en-US" dirty="0" smtClean="0"/>
              <a:t>Consistently accepts patients’ request for a second opinion</a:t>
            </a:r>
          </a:p>
          <a:p>
            <a:r>
              <a:rPr lang="en-US" dirty="0" smtClean="0"/>
              <a:t>Avoids referring patients for care which would normally be regarded as part of general practice</a:t>
            </a:r>
          </a:p>
          <a:p>
            <a:r>
              <a:rPr lang="en-US" dirty="0" smtClean="0"/>
              <a:t>Provides appropriate information in a referral that enables the specialist to give appropriate care</a:t>
            </a:r>
          </a:p>
          <a:p>
            <a:endParaRPr lang="en-US" dirty="0"/>
          </a:p>
        </p:txBody>
      </p:sp>
      <p:sp>
        <p:nvSpPr>
          <p:cNvPr id="5" name="Text Placeholder 4"/>
          <p:cNvSpPr>
            <a:spLocks noGrp="1"/>
          </p:cNvSpPr>
          <p:nvPr>
            <p:ph type="body" sz="quarter" idx="1"/>
          </p:nvPr>
        </p:nvSpPr>
        <p:spPr>
          <a:xfrm>
            <a:off x="609600" y="1600200"/>
            <a:ext cx="7696200" cy="640080"/>
          </a:xfrm>
        </p:spPr>
        <p:txBody>
          <a:bodyPr>
            <a:normAutofit fontScale="92500"/>
          </a:bodyPr>
          <a:lstStyle/>
          <a:p>
            <a:r>
              <a:rPr lang="en-US" sz="3200" dirty="0" smtClean="0"/>
              <a:t>Characteristics of excellent and acceptable GP</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Autofit/>
          </a:bodyPr>
          <a:lstStyle/>
          <a:p>
            <a:r>
              <a:rPr lang="en-US" sz="3600" b="1" i="1" dirty="0" smtClean="0">
                <a:solidFill>
                  <a:srgbClr val="C00000"/>
                </a:solidFill>
              </a:rPr>
              <a:t>System Role and Practice in African Countries</a:t>
            </a:r>
            <a:r>
              <a:rPr lang="en-US" sz="3600" dirty="0" smtClean="0">
                <a:solidFill>
                  <a:srgbClr val="C00000"/>
                </a:solidFill>
              </a:rPr>
              <a:t> </a:t>
            </a:r>
            <a:endParaRPr lang="en-US" sz="3600" dirty="0">
              <a:solidFill>
                <a:srgbClr val="C00000"/>
              </a:solidFill>
            </a:endParaRPr>
          </a:p>
        </p:txBody>
      </p:sp>
      <p:sp>
        <p:nvSpPr>
          <p:cNvPr id="3" name="Content Placeholder 2"/>
          <p:cNvSpPr>
            <a:spLocks noGrp="1"/>
          </p:cNvSpPr>
          <p:nvPr>
            <p:ph sz="quarter" idx="1"/>
          </p:nvPr>
        </p:nvSpPr>
        <p:spPr>
          <a:xfrm>
            <a:off x="612648" y="1600200"/>
            <a:ext cx="8153400" cy="4953000"/>
          </a:xfrm>
        </p:spPr>
        <p:txBody>
          <a:bodyPr>
            <a:normAutofit fontScale="85000" lnSpcReduction="20000"/>
          </a:bodyPr>
          <a:lstStyle/>
          <a:p>
            <a:pPr algn="just"/>
            <a:r>
              <a:rPr lang="en-US" dirty="0" smtClean="0"/>
              <a:t>The role of family medicine and its acceptance as a discipline differs considerably throughout the region.</a:t>
            </a:r>
          </a:p>
          <a:p>
            <a:pPr algn="just"/>
            <a:r>
              <a:rPr lang="en-US" dirty="0" smtClean="0"/>
              <a:t>In Paraguay and Bolivia, the few family physicians who are trained are meant to manage health care teams.</a:t>
            </a:r>
          </a:p>
          <a:p>
            <a:pPr algn="just"/>
            <a:r>
              <a:rPr lang="en-US" dirty="0" smtClean="0"/>
              <a:t> In Argentina, while </a:t>
            </a:r>
            <a:r>
              <a:rPr lang="en-US" i="1" dirty="0" err="1" smtClean="0"/>
              <a:t>atención</a:t>
            </a:r>
            <a:r>
              <a:rPr lang="en-US" i="1" dirty="0" smtClean="0"/>
              <a:t> </a:t>
            </a:r>
            <a:r>
              <a:rPr lang="en-US" i="1" dirty="0" err="1" smtClean="0"/>
              <a:t>primaria</a:t>
            </a:r>
            <a:r>
              <a:rPr lang="en-US" i="1" dirty="0" smtClean="0"/>
              <a:t> de </a:t>
            </a:r>
            <a:r>
              <a:rPr lang="en-US" i="1" dirty="0" err="1" smtClean="0"/>
              <a:t>salud</a:t>
            </a:r>
            <a:r>
              <a:rPr lang="en-US" dirty="0" err="1" smtClean="0"/>
              <a:t>is</a:t>
            </a:r>
            <a:r>
              <a:rPr lang="en-US" dirty="0" smtClean="0"/>
              <a:t> supported by the government, there seems to be generally little interest among students in pursuing family medicine.</a:t>
            </a:r>
          </a:p>
          <a:p>
            <a:pPr algn="just"/>
            <a:r>
              <a:rPr lang="en-US" dirty="0" smtClean="0"/>
              <a:t>Social accountability has driven development of family medicine in Uruguay.</a:t>
            </a:r>
          </a:p>
          <a:p>
            <a:pPr algn="just"/>
            <a:r>
              <a:rPr lang="en-US" dirty="0" smtClean="0"/>
              <a:t>Brazil and Venezuela are moving to team-based models with family physicians as core members. Since the 1990s, roughly 40 000 family health teams were established throughout Brazil, each caring for 1000 households defined by geographic location.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534400" cy="990600"/>
          </a:xfrm>
        </p:spPr>
        <p:txBody>
          <a:bodyPr>
            <a:noAutofit/>
          </a:bodyPr>
          <a:lstStyle/>
          <a:p>
            <a:r>
              <a:rPr lang="en-US" sz="4000" b="1" dirty="0" smtClean="0">
                <a:solidFill>
                  <a:srgbClr val="C00000"/>
                </a:solidFill>
              </a:rPr>
              <a:t>Future - Challenges and Opportunities:</a:t>
            </a:r>
            <a:r>
              <a:rPr lang="en-US" sz="4000" dirty="0" smtClean="0"/>
              <a:t> </a:t>
            </a:r>
            <a:endParaRPr lang="en-US" sz="4000" dirty="0"/>
          </a:p>
        </p:txBody>
      </p:sp>
      <p:sp>
        <p:nvSpPr>
          <p:cNvPr id="3" name="Content Placeholder 2"/>
          <p:cNvSpPr>
            <a:spLocks noGrp="1"/>
          </p:cNvSpPr>
          <p:nvPr>
            <p:ph sz="quarter" idx="1"/>
          </p:nvPr>
        </p:nvSpPr>
        <p:spPr>
          <a:xfrm>
            <a:off x="304800" y="1600200"/>
            <a:ext cx="8610600" cy="4953000"/>
          </a:xfrm>
        </p:spPr>
        <p:txBody>
          <a:bodyPr>
            <a:normAutofit fontScale="92500"/>
          </a:bodyPr>
          <a:lstStyle/>
          <a:p>
            <a:pPr algn="just"/>
            <a:r>
              <a:rPr lang="en-US" dirty="0" smtClean="0"/>
              <a:t>Countries in these regions are increasingly realizing the value of decentralized training for primary care physicians in developing skills and retaining physicians in areas of high need. </a:t>
            </a:r>
          </a:p>
          <a:p>
            <a:pPr algn="just"/>
            <a:r>
              <a:rPr lang="en-US" dirty="0" smtClean="0"/>
              <a:t>In Canada, family medicine training has increasingly been established in communities according to a “distributed learning” model</a:t>
            </a:r>
          </a:p>
          <a:p>
            <a:pPr algn="just"/>
            <a:r>
              <a:rPr lang="en-US" dirty="0" smtClean="0"/>
              <a:t> Australia now promotes a new rural, remote specialty with its own board.</a:t>
            </a:r>
          </a:p>
          <a:p>
            <a:pPr algn="just"/>
            <a:r>
              <a:rPr lang="en-US" dirty="0" smtClean="0"/>
              <a:t>Norway has increased retention in the far north of the country by encouraging in-service training in remote areas.</a:t>
            </a:r>
          </a:p>
          <a:p>
            <a:pPr algn="just"/>
            <a:endParaRPr lang="en-US" dirty="0"/>
          </a:p>
        </p:txBody>
      </p:sp>
      <p:sp>
        <p:nvSpPr>
          <p:cNvPr id="1025" name="Rectangle 1"/>
          <p:cNvSpPr>
            <a:spLocks noChangeArrowheads="1"/>
          </p:cNvSpPr>
          <p:nvPr/>
        </p:nvSpPr>
        <p:spPr bwMode="auto">
          <a:xfrm>
            <a:off x="4479634"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Family </a:t>
            </a:r>
            <a:r>
              <a:rPr lang="en-US" b="1" dirty="0" smtClean="0">
                <a:solidFill>
                  <a:srgbClr val="FF0000"/>
                </a:solidFill>
              </a:rPr>
              <a:t>Medicine </a:t>
            </a:r>
            <a:r>
              <a:rPr lang="en-US" b="1" dirty="0" smtClean="0">
                <a:solidFill>
                  <a:srgbClr val="FF0000"/>
                </a:solidFill>
              </a:rPr>
              <a:t>in China</a:t>
            </a:r>
            <a:endParaRPr lang="en-US" b="1" dirty="0">
              <a:solidFill>
                <a:srgbClr val="FF0000"/>
              </a:solidFill>
            </a:endParaRPr>
          </a:p>
        </p:txBody>
      </p:sp>
      <p:sp>
        <p:nvSpPr>
          <p:cNvPr id="3" name="Content Placeholder 2"/>
          <p:cNvSpPr>
            <a:spLocks noGrp="1"/>
          </p:cNvSpPr>
          <p:nvPr>
            <p:ph sz="quarter" idx="1"/>
          </p:nvPr>
        </p:nvSpPr>
        <p:spPr>
          <a:xfrm>
            <a:off x="612648" y="1600200"/>
            <a:ext cx="8302752" cy="5029200"/>
          </a:xfrm>
        </p:spPr>
        <p:txBody>
          <a:bodyPr>
            <a:normAutofit fontScale="92500" lnSpcReduction="10000"/>
          </a:bodyPr>
          <a:lstStyle/>
          <a:p>
            <a:pPr algn="just"/>
            <a:r>
              <a:rPr lang="en-US" dirty="0" smtClean="0"/>
              <a:t>Only 5.3% of more than 2.3 million physicians were family physicians/assistants started after 1978 . </a:t>
            </a:r>
          </a:p>
          <a:p>
            <a:pPr algn="just"/>
            <a:r>
              <a:rPr lang="en-US" dirty="0" smtClean="0"/>
              <a:t>A total of 50000 </a:t>
            </a:r>
            <a:r>
              <a:rPr lang="en-US" dirty="0" err="1" smtClean="0"/>
              <a:t>practising</a:t>
            </a:r>
            <a:r>
              <a:rPr lang="en-US" dirty="0" smtClean="0"/>
              <a:t> physicians and physician assistants will be selected annually by provincial governments for 1 year (full time) or 2 years (part time) of hospital-based family medicine residency training affiliated with a medical school or university. </a:t>
            </a:r>
          </a:p>
          <a:p>
            <a:pPr algn="just"/>
            <a:r>
              <a:rPr lang="en-US" dirty="0" smtClean="0"/>
              <a:t>Change is easier to implement in China, with central planning through rapid evolution and collaboration between primary health care and public health. </a:t>
            </a:r>
          </a:p>
          <a:p>
            <a:pPr algn="just"/>
            <a:r>
              <a:rPr lang="en-US" dirty="0" smtClean="0"/>
              <a:t>The Ministry of Health in China considers family medicine to be the core of future health care delivery. </a:t>
            </a:r>
          </a:p>
          <a:p>
            <a:pPr algn="just">
              <a:spcAft>
                <a:spcPts val="600"/>
              </a:spcAft>
            </a:pPr>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990600"/>
          </a:xfrm>
        </p:spPr>
        <p:txBody>
          <a:bodyPr>
            <a:noAutofit/>
          </a:bodyPr>
          <a:lstStyle/>
          <a:p>
            <a:pPr lvl="0" fontAlgn="base">
              <a:spcAft>
                <a:spcPct val="0"/>
              </a:spcAft>
            </a:pPr>
            <a:r>
              <a:rPr lang="en-US" sz="3000" b="1" dirty="0" smtClean="0">
                <a:solidFill>
                  <a:schemeClr val="tx1"/>
                </a:solidFill>
                <a:latin typeface="Arial" pitchFamily="34" charset="0"/>
                <a:ea typeface="Calibri" pitchFamily="34" charset="0"/>
                <a:cs typeface="Arial" pitchFamily="34" charset="0"/>
              </a:rPr>
              <a:t/>
            </a:r>
            <a:br>
              <a:rPr lang="en-US" sz="3000" b="1" dirty="0" smtClean="0">
                <a:solidFill>
                  <a:schemeClr val="tx1"/>
                </a:solidFill>
                <a:latin typeface="Arial" pitchFamily="34" charset="0"/>
                <a:ea typeface="Calibri" pitchFamily="34" charset="0"/>
                <a:cs typeface="Arial" pitchFamily="34" charset="0"/>
              </a:rPr>
            </a:br>
            <a:r>
              <a:rPr lang="en-US" sz="3000" b="1" dirty="0" smtClean="0">
                <a:solidFill>
                  <a:schemeClr val="tx1"/>
                </a:solidFill>
                <a:latin typeface="Arial" pitchFamily="34" charset="0"/>
                <a:ea typeface="Calibri" pitchFamily="34" charset="0"/>
                <a:cs typeface="Arial" pitchFamily="34" charset="0"/>
              </a:rPr>
              <a:t/>
            </a:r>
            <a:br>
              <a:rPr lang="en-US" sz="3000" b="1" dirty="0" smtClean="0">
                <a:solidFill>
                  <a:schemeClr val="tx1"/>
                </a:solidFill>
                <a:latin typeface="Arial" pitchFamily="34" charset="0"/>
                <a:ea typeface="Calibri" pitchFamily="34" charset="0"/>
                <a:cs typeface="Arial" pitchFamily="34" charset="0"/>
              </a:rPr>
            </a:br>
            <a:r>
              <a:rPr lang="en-US" sz="3000" b="1" dirty="0" smtClean="0">
                <a:solidFill>
                  <a:schemeClr val="tx1"/>
                </a:solidFill>
                <a:latin typeface="Arial" pitchFamily="34" charset="0"/>
                <a:ea typeface="Calibri" pitchFamily="34" charset="0"/>
                <a:cs typeface="Arial" pitchFamily="34" charset="0"/>
              </a:rPr>
              <a:t/>
            </a:r>
            <a:br>
              <a:rPr lang="en-US" sz="3000" b="1" dirty="0" smtClean="0">
                <a:solidFill>
                  <a:schemeClr val="tx1"/>
                </a:solidFill>
                <a:latin typeface="Arial" pitchFamily="34" charset="0"/>
                <a:ea typeface="Calibri" pitchFamily="34" charset="0"/>
                <a:cs typeface="Arial" pitchFamily="34" charset="0"/>
              </a:rPr>
            </a:br>
            <a:r>
              <a:rPr lang="en-US" sz="3000" b="1" cap="all" dirty="0" smtClean="0">
                <a:solidFill>
                  <a:srgbClr val="FF0000"/>
                </a:solidFill>
                <a:latin typeface="Arial" pitchFamily="34" charset="0"/>
                <a:ea typeface="Calibri" pitchFamily="34" charset="0"/>
                <a:cs typeface="Arial" pitchFamily="34" charset="0"/>
              </a:rPr>
              <a:t>The ecology of medical care revisited</a:t>
            </a:r>
            <a:r>
              <a:rPr lang="en-US" sz="3000" b="1" dirty="0" smtClean="0">
                <a:solidFill>
                  <a:schemeClr val="tx1"/>
                </a:solidFill>
                <a:latin typeface="Arial" pitchFamily="34" charset="0"/>
                <a:cs typeface="Arial" pitchFamily="34" charset="0"/>
              </a:rPr>
              <a:t/>
            </a:r>
            <a:br>
              <a:rPr lang="en-US" sz="3000" b="1" dirty="0" smtClean="0">
                <a:solidFill>
                  <a:schemeClr val="tx1"/>
                </a:solidFill>
                <a:latin typeface="Arial" pitchFamily="34" charset="0"/>
                <a:cs typeface="Arial" pitchFamily="34" charset="0"/>
              </a:rPr>
            </a:br>
            <a:r>
              <a:rPr lang="en-US" sz="3000" b="1" dirty="0" smtClean="0">
                <a:solidFill>
                  <a:schemeClr val="tx1"/>
                </a:solidFill>
                <a:latin typeface="Arial" pitchFamily="34" charset="0"/>
                <a:cs typeface="Arial" pitchFamily="34" charset="0"/>
              </a:rPr>
              <a:t/>
            </a:r>
            <a:br>
              <a:rPr lang="en-US" sz="3000" b="1" dirty="0" smtClean="0">
                <a:solidFill>
                  <a:schemeClr val="tx1"/>
                </a:solidFill>
                <a:latin typeface="Arial" pitchFamily="34" charset="0"/>
                <a:cs typeface="Arial" pitchFamily="34" charset="0"/>
              </a:rPr>
            </a:br>
            <a:endParaRPr lang="en-US" sz="3000" b="1" dirty="0"/>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1027" name="Group 3"/>
          <p:cNvGrpSpPr>
            <a:grpSpLocks/>
          </p:cNvGrpSpPr>
          <p:nvPr/>
        </p:nvGrpSpPr>
        <p:grpSpPr bwMode="auto">
          <a:xfrm>
            <a:off x="0" y="990600"/>
            <a:ext cx="9144000" cy="6400800"/>
            <a:chOff x="0" y="0"/>
            <a:chExt cx="4563" cy="3416"/>
          </a:xfrm>
        </p:grpSpPr>
        <p:pic>
          <p:nvPicPr>
            <p:cNvPr id="1029" name="Picture 5"/>
            <p:cNvPicPr>
              <a:picLocks noChangeAspect="1" noChangeArrowheads="1"/>
            </p:cNvPicPr>
            <p:nvPr/>
          </p:nvPicPr>
          <p:blipFill>
            <a:blip r:embed="rId2" cstate="print"/>
            <a:srcRect/>
            <a:stretch>
              <a:fillRect/>
            </a:stretch>
          </p:blipFill>
          <p:spPr bwMode="auto">
            <a:xfrm>
              <a:off x="152" y="325"/>
              <a:ext cx="4259" cy="2725"/>
            </a:xfrm>
            <a:prstGeom prst="rect">
              <a:avLst/>
            </a:prstGeom>
            <a:noFill/>
          </p:spPr>
        </p:pic>
        <p:sp>
          <p:nvSpPr>
            <p:cNvPr id="1028" name="Text Box 4"/>
            <p:cNvSpPr txBox="1">
              <a:spLocks noChangeArrowheads="1"/>
            </p:cNvSpPr>
            <p:nvPr/>
          </p:nvSpPr>
          <p:spPr bwMode="auto">
            <a:xfrm>
              <a:off x="0" y="0"/>
              <a:ext cx="4563" cy="3416"/>
            </a:xfrm>
            <a:prstGeom prst="rect">
              <a:avLst/>
            </a:prstGeom>
            <a:noFill/>
            <a:ln w="12192">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2" name="Rectangle 8"/>
          <p:cNvSpPr>
            <a:spLocks noChangeArrowheads="1"/>
          </p:cNvSpPr>
          <p:nvPr/>
        </p:nvSpPr>
        <p:spPr bwMode="auto">
          <a:xfrm>
            <a:off x="0" y="4235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991600" cy="990600"/>
          </a:xfrm>
        </p:spPr>
        <p:txBody>
          <a:bodyPr>
            <a:noAutofit/>
          </a:bodyPr>
          <a:lstStyle/>
          <a:p>
            <a:pPr algn="ctr"/>
            <a:r>
              <a:rPr lang="en-US" sz="3200" b="1" i="1" dirty="0" smtClean="0">
                <a:solidFill>
                  <a:srgbClr val="FF0000"/>
                </a:solidFill>
              </a:rPr>
              <a:t>System Role and Practice Middle East and North Africa:</a:t>
            </a:r>
            <a:endParaRPr lang="en-US" sz="3200" i="1" dirty="0">
              <a:solidFill>
                <a:srgbClr val="FF0000"/>
              </a:solidFill>
            </a:endParaRPr>
          </a:p>
        </p:txBody>
      </p:sp>
      <p:sp>
        <p:nvSpPr>
          <p:cNvPr id="3" name="Content Placeholder 2"/>
          <p:cNvSpPr>
            <a:spLocks noGrp="1"/>
          </p:cNvSpPr>
          <p:nvPr>
            <p:ph sz="quarter" idx="1"/>
          </p:nvPr>
        </p:nvSpPr>
        <p:spPr>
          <a:xfrm>
            <a:off x="304800" y="1600200"/>
            <a:ext cx="8839200" cy="4953000"/>
          </a:xfrm>
        </p:spPr>
        <p:txBody>
          <a:bodyPr>
            <a:normAutofit fontScale="92500" lnSpcReduction="10000"/>
          </a:bodyPr>
          <a:lstStyle/>
          <a:p>
            <a:r>
              <a:rPr lang="en-US" dirty="0" smtClean="0"/>
              <a:t>Health systems in countries in the Middle East and North Africa include;</a:t>
            </a:r>
          </a:p>
          <a:p>
            <a:r>
              <a:rPr lang="en-US" dirty="0" smtClean="0"/>
              <a:t>Health Care system for-profit in private sector in Lebanon.</a:t>
            </a:r>
          </a:p>
          <a:p>
            <a:r>
              <a:rPr lang="en-US" dirty="0" smtClean="0"/>
              <a:t>Govt. funded with comprehensive cover alongside a growing private sector in Jordan, Oman, Saudi Arabia and Israel. </a:t>
            </a:r>
          </a:p>
          <a:p>
            <a:r>
              <a:rPr lang="en-US" dirty="0" smtClean="0"/>
              <a:t>Others are more fragmented, such as that of Palestine, which has 4 main providers of health services—the MOH, the UN Relief and Works Agency, and the private sector</a:t>
            </a:r>
          </a:p>
          <a:p>
            <a:r>
              <a:rPr lang="en-US" dirty="0" smtClean="0"/>
              <a:t>Finally, there are underdeveloped primary health care systems in Yemen with poor coverage in the context of high poverty rates and poor health indicators.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normAutofit/>
          </a:bodyPr>
          <a:lstStyle/>
          <a:p>
            <a:r>
              <a:rPr lang="en-US" sz="4000" dirty="0" smtClean="0">
                <a:solidFill>
                  <a:srgbClr val="FF0000"/>
                </a:solidFill>
              </a:rPr>
              <a:t>Family Medicine Training in Middle East</a:t>
            </a:r>
            <a:endParaRPr lang="en-US" sz="4000" dirty="0">
              <a:solidFill>
                <a:srgbClr val="FF0000"/>
              </a:solidFill>
            </a:endParaRPr>
          </a:p>
        </p:txBody>
      </p:sp>
      <p:sp>
        <p:nvSpPr>
          <p:cNvPr id="3" name="Content Placeholder 2"/>
          <p:cNvSpPr>
            <a:spLocks noGrp="1"/>
          </p:cNvSpPr>
          <p:nvPr>
            <p:ph sz="quarter" idx="1"/>
          </p:nvPr>
        </p:nvSpPr>
        <p:spPr>
          <a:xfrm>
            <a:off x="612648" y="1600200"/>
            <a:ext cx="8153400" cy="4953000"/>
          </a:xfrm>
        </p:spPr>
        <p:txBody>
          <a:bodyPr>
            <a:normAutofit fontScale="92500"/>
          </a:bodyPr>
          <a:lstStyle/>
          <a:p>
            <a:r>
              <a:rPr lang="en-US" dirty="0" smtClean="0"/>
              <a:t>Family medicine programs in the Middle East and North Africa were established after the Declaration of Alma Ata in 1978. </a:t>
            </a:r>
          </a:p>
          <a:p>
            <a:r>
              <a:rPr lang="en-US" dirty="0" smtClean="0"/>
              <a:t>Lebanon, Bahrain, and Israel were among the first countries to develop family medicine residency programs. </a:t>
            </a:r>
          </a:p>
          <a:p>
            <a:r>
              <a:rPr lang="en-US" dirty="0" smtClean="0"/>
              <a:t>PG programs were established in the 1980s in Kuwait, Jordan, Turkey, in the 1990s Qatar, UAE, Oman, Saudi Arabia and in the 2000s –Iran</a:t>
            </a:r>
            <a:r>
              <a:rPr lang="en-US" b="1" dirty="0" smtClean="0"/>
              <a:t>.</a:t>
            </a:r>
          </a:p>
          <a:p>
            <a:r>
              <a:rPr lang="en-US" dirty="0" smtClean="0"/>
              <a:t>Family medicine residency programs in Arab countries found 31 programs with only 182 PG’s yearly in 2011.</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533400"/>
            <a:ext cx="8153400" cy="685800"/>
          </a:xfrm>
        </p:spPr>
        <p:txBody>
          <a:bodyPr>
            <a:normAutofit fontScale="90000"/>
          </a:bodyPr>
          <a:lstStyle/>
          <a:p>
            <a:r>
              <a:rPr lang="en-US" b="1" dirty="0" smtClean="0">
                <a:solidFill>
                  <a:srgbClr val="FF0000"/>
                </a:solidFill>
              </a:rPr>
              <a:t>Family Medicine in Asia:                  </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a:xfrm>
            <a:off x="612648" y="1676400"/>
            <a:ext cx="8153400" cy="5410200"/>
          </a:xfrm>
        </p:spPr>
        <p:txBody>
          <a:bodyPr>
            <a:normAutofit fontScale="77500" lnSpcReduction="20000"/>
          </a:bodyPr>
          <a:lstStyle/>
          <a:p>
            <a:pPr>
              <a:buNone/>
            </a:pPr>
            <a:r>
              <a:rPr lang="en-US" b="1" i="1" dirty="0" smtClean="0"/>
              <a:t>System, role, and training</a:t>
            </a:r>
            <a:r>
              <a:rPr lang="en-US" i="1" dirty="0" smtClean="0"/>
              <a:t>:</a:t>
            </a:r>
            <a:r>
              <a:rPr lang="en-US" dirty="0" smtClean="0"/>
              <a:t> </a:t>
            </a:r>
          </a:p>
          <a:p>
            <a:r>
              <a:rPr lang="en-US" dirty="0" smtClean="0"/>
              <a:t> Nepal has created programs with international partner support</a:t>
            </a:r>
          </a:p>
          <a:p>
            <a:r>
              <a:rPr lang="en-US" dirty="0" smtClean="0"/>
              <a:t>Singapore established family medicine training in the 1970s, with a 3-year master’s degree and diploma programs. </a:t>
            </a:r>
          </a:p>
          <a:p>
            <a:r>
              <a:rPr lang="en-US" dirty="0" smtClean="0"/>
              <a:t>Malaysia uses the curriculum of the Royal College of General Practitioners, has a 4-year master’s degree program that includes research and a 2-year diploma program. </a:t>
            </a:r>
          </a:p>
          <a:p>
            <a:r>
              <a:rPr lang="en-US" dirty="0" smtClean="0"/>
              <a:t>Thailand implemented a 3-year residency program in 1999. </a:t>
            </a:r>
          </a:p>
          <a:p>
            <a:r>
              <a:rPr lang="en-US" dirty="0" smtClean="0"/>
              <a:t>Laos developed provincial community-based training in 2003, while Vietnam began promoting its family medicine residency program in 2002 at Vietnam National University in Hanoi. </a:t>
            </a:r>
          </a:p>
          <a:p>
            <a:r>
              <a:rPr lang="en-US" dirty="0" smtClean="0"/>
              <a:t>Nepal began training family medicine residents in 1982 (about 12 per year) partly in Calgary, Alta. </a:t>
            </a:r>
          </a:p>
          <a:p>
            <a:r>
              <a:rPr lang="en-US" dirty="0" smtClean="0"/>
              <a:t>There are 5 other family medicine training programs running in Nepal.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90600"/>
          </a:xfrm>
        </p:spPr>
        <p:txBody>
          <a:bodyPr>
            <a:noAutofit/>
          </a:bodyPr>
          <a:lstStyle/>
          <a:p>
            <a:r>
              <a:rPr lang="en-US" sz="3600" b="1" i="1" dirty="0" smtClean="0">
                <a:solidFill>
                  <a:srgbClr val="FF0000"/>
                </a:solidFill>
              </a:rPr>
              <a:t>Family Medicine in India - The Challenge:</a:t>
            </a:r>
            <a:r>
              <a:rPr lang="en-US" sz="3600" b="1" dirty="0" smtClean="0">
                <a:solidFill>
                  <a:srgbClr val="FF0000"/>
                </a:solidFill>
              </a:rPr>
              <a:t> </a:t>
            </a:r>
            <a:br>
              <a:rPr lang="en-US" sz="3600" b="1" dirty="0" smtClean="0">
                <a:solidFill>
                  <a:srgbClr val="FF0000"/>
                </a:solidFill>
              </a:rPr>
            </a:br>
            <a:endParaRPr lang="en-US" sz="3600" b="1" dirty="0">
              <a:solidFill>
                <a:srgbClr val="FF0000"/>
              </a:solidFill>
            </a:endParaRPr>
          </a:p>
        </p:txBody>
      </p:sp>
      <p:sp>
        <p:nvSpPr>
          <p:cNvPr id="3" name="Content Placeholder 2"/>
          <p:cNvSpPr>
            <a:spLocks noGrp="1"/>
          </p:cNvSpPr>
          <p:nvPr>
            <p:ph sz="quarter" idx="1"/>
          </p:nvPr>
        </p:nvSpPr>
        <p:spPr>
          <a:xfrm>
            <a:off x="609600" y="1447800"/>
            <a:ext cx="8153400" cy="5029200"/>
          </a:xfrm>
        </p:spPr>
        <p:txBody>
          <a:bodyPr>
            <a:normAutofit fontScale="77500" lnSpcReduction="20000"/>
          </a:bodyPr>
          <a:lstStyle/>
          <a:p>
            <a:pPr>
              <a:buNone/>
            </a:pPr>
            <a:endParaRPr lang="en-US" dirty="0" smtClean="0"/>
          </a:p>
          <a:p>
            <a:r>
              <a:rPr lang="en-US" dirty="0" smtClean="0"/>
              <a:t>India has 1 doctor for every 1700 people and most of the 30 000 medical PG seats are in  non–family medicine specialties.</a:t>
            </a:r>
            <a:endParaRPr lang="en-US" u="sng" baseline="30000" dirty="0" smtClean="0"/>
          </a:p>
          <a:p>
            <a:r>
              <a:rPr lang="en-US" dirty="0" smtClean="0"/>
              <a:t>There is urgent need of family medicine graduates in Community Health </a:t>
            </a:r>
            <a:r>
              <a:rPr lang="en-US" dirty="0" err="1" smtClean="0"/>
              <a:t>Centres</a:t>
            </a:r>
            <a:r>
              <a:rPr lang="en-US" dirty="0" smtClean="0"/>
              <a:t> and sub-district hospitals, most positions are unfilled, </a:t>
            </a:r>
          </a:p>
          <a:p>
            <a:r>
              <a:rPr lang="en-US" dirty="0" smtClean="0"/>
              <a:t>Instead of promoting family medicine, the government </a:t>
            </a:r>
            <a:r>
              <a:rPr lang="en-US" dirty="0" err="1" smtClean="0"/>
              <a:t>favours</a:t>
            </a:r>
            <a:r>
              <a:rPr lang="en-US" dirty="0" smtClean="0"/>
              <a:t> requiring all postgraduates to complete two year of rural practice.</a:t>
            </a:r>
          </a:p>
          <a:p>
            <a:r>
              <a:rPr lang="en-US" dirty="0" smtClean="0"/>
              <a:t>Although a DNB in Family Medicine was established in 1983, the 250000 existing GP’s have limited access to PG training </a:t>
            </a:r>
          </a:p>
          <a:p>
            <a:r>
              <a:rPr lang="en-US" dirty="0" smtClean="0"/>
              <a:t>The AIIMS is establishing programs at 6 similar regional AIIMS’s, in departments of family and community medicine for undergraduate teaching; </a:t>
            </a:r>
          </a:p>
          <a:p>
            <a:r>
              <a:rPr lang="en-US" dirty="0" smtClean="0"/>
              <a:t> AIIMS are now developing 3-year residency programs, beginning in Bhopal. The CMC in Vellore has a distance master’s degree program for those in rural areas.</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Family Medicine Training</a:t>
            </a:r>
            <a:r>
              <a:rPr lang="en-US" dirty="0" smtClean="0">
                <a:solidFill>
                  <a:srgbClr val="C00000"/>
                </a:solidFill>
              </a:rPr>
              <a:t> </a:t>
            </a:r>
            <a:endParaRPr lang="en-US" dirty="0">
              <a:solidFill>
                <a:srgbClr val="C00000"/>
              </a:solidFill>
            </a:endParaRPr>
          </a:p>
        </p:txBody>
      </p:sp>
      <p:sp>
        <p:nvSpPr>
          <p:cNvPr id="3" name="Content Placeholder 2"/>
          <p:cNvSpPr>
            <a:spLocks noGrp="1"/>
          </p:cNvSpPr>
          <p:nvPr>
            <p:ph sz="quarter" idx="1"/>
          </p:nvPr>
        </p:nvSpPr>
        <p:spPr/>
        <p:txBody>
          <a:bodyPr>
            <a:normAutofit lnSpcReduction="10000"/>
          </a:bodyPr>
          <a:lstStyle/>
          <a:p>
            <a:pPr algn="just"/>
            <a:r>
              <a:rPr lang="en-US" dirty="0" smtClean="0"/>
              <a:t>Among </a:t>
            </a:r>
            <a:r>
              <a:rPr lang="en-US" dirty="0"/>
              <a:t>Global North countries, Canada has the shortest postgraduate training period </a:t>
            </a:r>
            <a:r>
              <a:rPr lang="en-US" dirty="0" smtClean="0"/>
              <a:t>of 2 years.  </a:t>
            </a:r>
            <a:endParaRPr lang="en-US" dirty="0"/>
          </a:p>
          <a:p>
            <a:pPr algn="just"/>
            <a:r>
              <a:rPr lang="en-US" dirty="0"/>
              <a:t>US programs are 3 years long. </a:t>
            </a:r>
            <a:endParaRPr lang="en-US" dirty="0" smtClean="0"/>
          </a:p>
          <a:p>
            <a:pPr algn="just"/>
            <a:r>
              <a:rPr lang="en-US" dirty="0" smtClean="0"/>
              <a:t>Currently</a:t>
            </a:r>
            <a:r>
              <a:rPr lang="en-US" dirty="0"/>
              <a:t>, European programs range from 3 years in the UK (after 2 “foundation” years of rotating internships) to more than 5 years in Denmark. </a:t>
            </a:r>
            <a:endParaRPr lang="en-US" dirty="0" smtClean="0"/>
          </a:p>
          <a:p>
            <a:pPr algn="just"/>
            <a:r>
              <a:rPr lang="en-US" dirty="0" smtClean="0"/>
              <a:t>Postgraduate Training in Middle East countries is for Four years’</a:t>
            </a:r>
            <a:endParaRPr lang="en-US" dirty="0"/>
          </a:p>
          <a:p>
            <a:pPr algn="just"/>
            <a:r>
              <a:rPr lang="en-US" dirty="0" smtClean="0"/>
              <a:t>There </a:t>
            </a:r>
            <a:r>
              <a:rPr lang="en-US" dirty="0"/>
              <a:t>are efforts to standardize qualifications and training of generalist physicians across Europe.</a:t>
            </a:r>
          </a:p>
          <a:p>
            <a:pPr algn="just"/>
            <a:endParaRPr lang="en-US" dirty="0"/>
          </a:p>
        </p:txBody>
      </p:sp>
      <p:sp>
        <p:nvSpPr>
          <p:cNvPr id="1025" name="Rectangle 1"/>
          <p:cNvSpPr>
            <a:spLocks noChangeArrowheads="1"/>
          </p:cNvSpPr>
          <p:nvPr/>
        </p:nvSpPr>
        <p:spPr bwMode="auto">
          <a:xfrm>
            <a:off x="4479634"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Conclusion</a:t>
            </a:r>
            <a:endParaRPr lang="en-US" dirty="0">
              <a:solidFill>
                <a:srgbClr val="FF0000"/>
              </a:solidFill>
            </a:endParaRPr>
          </a:p>
        </p:txBody>
      </p:sp>
      <p:sp>
        <p:nvSpPr>
          <p:cNvPr id="3" name="Content Placeholder 2"/>
          <p:cNvSpPr>
            <a:spLocks noGrp="1"/>
          </p:cNvSpPr>
          <p:nvPr>
            <p:ph sz="quarter" idx="1"/>
          </p:nvPr>
        </p:nvSpPr>
        <p:spPr/>
        <p:txBody>
          <a:bodyPr/>
          <a:lstStyle/>
          <a:p>
            <a:pPr algn="just"/>
            <a:r>
              <a:rPr lang="en-US" dirty="0" smtClean="0"/>
              <a:t>The scope of Family Medicine and the nature of family medicine training vary considerably worldwide. </a:t>
            </a:r>
          </a:p>
          <a:p>
            <a:pPr algn="just">
              <a:spcAft>
                <a:spcPts val="600"/>
              </a:spcAft>
            </a:pPr>
            <a:r>
              <a:rPr lang="en-US" dirty="0" smtClean="0"/>
              <a:t> Although limited residency training and master’s degree and diploma programs are beginning to serve India’s growing health care needs, cultural and political considerations might deter similar centralized support and </a:t>
            </a:r>
            <a:r>
              <a:rPr lang="en-US" smtClean="0"/>
              <a:t>prioritization in India.</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Levels of Health Care</a:t>
            </a:r>
            <a:r>
              <a:rPr lang="en-US" dirty="0" smtClean="0"/>
              <a:t/>
            </a:r>
            <a:br>
              <a:rPr lang="en-US" dirty="0" smtClean="0"/>
            </a:b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pPr>
              <a:buNone/>
            </a:pPr>
            <a:r>
              <a:rPr lang="en-US" dirty="0" smtClean="0"/>
              <a:t> </a:t>
            </a:r>
          </a:p>
          <a:p>
            <a:r>
              <a:rPr lang="en-US" b="1" dirty="0" smtClean="0"/>
              <a:t>Primary care physician</a:t>
            </a:r>
            <a:endParaRPr lang="en-US" dirty="0" smtClean="0"/>
          </a:p>
          <a:p>
            <a:pPr lvl="0">
              <a:buNone/>
            </a:pPr>
            <a:r>
              <a:rPr lang="en-US" dirty="0" smtClean="0"/>
              <a:t>    A physician from whatever discipline working in a primary care setting</a:t>
            </a:r>
          </a:p>
          <a:p>
            <a:r>
              <a:rPr lang="en-US" b="1" dirty="0" smtClean="0"/>
              <a:t>Secondary care physician</a:t>
            </a:r>
            <a:endParaRPr lang="en-US" dirty="0" smtClean="0"/>
          </a:p>
          <a:p>
            <a:pPr lvl="0">
              <a:buNone/>
            </a:pPr>
            <a:r>
              <a:rPr lang="en-US" dirty="0" smtClean="0"/>
              <a:t>    A physician who has undergone a period of higher postgraduate training in an organ/disease based discipline, and who works predominantly in that discipline in a hospital setting</a:t>
            </a:r>
          </a:p>
          <a:p>
            <a:r>
              <a:rPr lang="en-US" b="1" dirty="0" smtClean="0"/>
              <a:t>Specialist</a:t>
            </a:r>
            <a:endParaRPr lang="en-US" dirty="0" smtClean="0"/>
          </a:p>
          <a:p>
            <a:pPr lvl="0">
              <a:buNone/>
            </a:pPr>
            <a:r>
              <a:rPr lang="en-US" dirty="0" smtClean="0"/>
              <a:t>    A physician from whatever discipline who has undergone a higher postgraduate training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763000" cy="990600"/>
          </a:xfrm>
        </p:spPr>
        <p:txBody>
          <a:bodyPr>
            <a:normAutofit fontScale="90000"/>
          </a:bodyPr>
          <a:lstStyle/>
          <a:p>
            <a:r>
              <a:rPr lang="en-US" dirty="0" smtClean="0"/>
              <a:t/>
            </a:r>
            <a:br>
              <a:rPr lang="en-US" dirty="0" smtClean="0"/>
            </a:br>
            <a:r>
              <a:rPr lang="en-US" sz="4000" b="1" cap="all" dirty="0" smtClean="0">
                <a:solidFill>
                  <a:srgbClr val="FF0000"/>
                </a:solidFill>
              </a:rPr>
              <a:t>Basic definitions in general medicine</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 </a:t>
            </a:r>
          </a:p>
          <a:p>
            <a:r>
              <a:rPr lang="en-US" b="1" dirty="0" smtClean="0"/>
              <a:t>General Practitioner / Family Doctor</a:t>
            </a:r>
          </a:p>
          <a:p>
            <a:pPr lvl="0">
              <a:buNone/>
            </a:pPr>
            <a:r>
              <a:rPr lang="en-US" dirty="0" smtClean="0"/>
              <a:t>    Synonyms, used to describe those doctors who have undergone postgraduate training in general practice at least to the level defined in the Doctors’ Directive.</a:t>
            </a:r>
          </a:p>
          <a:p>
            <a:pPr lvl="0">
              <a:buNone/>
            </a:pPr>
            <a:endParaRPr lang="en-US" dirty="0" smtClean="0"/>
          </a:p>
          <a:p>
            <a:r>
              <a:rPr lang="en-US" b="1" dirty="0" smtClean="0"/>
              <a:t>General Practice / Family Medicine</a:t>
            </a:r>
          </a:p>
          <a:p>
            <a:pPr lvl="0">
              <a:buNone/>
            </a:pPr>
            <a:r>
              <a:rPr lang="en-US" dirty="0" smtClean="0"/>
              <a:t>    An academic and scientific discipline, with its own educational content, research, evidence base and clinical activity, and a clinical </a:t>
            </a:r>
            <a:r>
              <a:rPr lang="en-US" dirty="0" err="1" smtClean="0"/>
              <a:t>speciality</a:t>
            </a:r>
            <a:r>
              <a:rPr lang="en-US" dirty="0" smtClean="0"/>
              <a:t> oriented to primary care.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rgbClr val="FF0000"/>
                </a:solidFill>
              </a:rPr>
              <a:t>General Practice – An Initial Approach</a:t>
            </a:r>
            <a:r>
              <a:rPr lang="en-US" dirty="0" smtClean="0"/>
              <a:t/>
            </a:r>
            <a:br>
              <a:rPr lang="en-US" dirty="0" smtClean="0"/>
            </a:br>
            <a:endParaRPr lang="en-US" dirty="0"/>
          </a:p>
        </p:txBody>
      </p:sp>
      <p:sp>
        <p:nvSpPr>
          <p:cNvPr id="3" name="Content Placeholder 2"/>
          <p:cNvSpPr>
            <a:spLocks noGrp="1"/>
          </p:cNvSpPr>
          <p:nvPr>
            <p:ph sz="quarter" idx="1"/>
          </p:nvPr>
        </p:nvSpPr>
        <p:spPr>
          <a:xfrm>
            <a:off x="228600" y="1600200"/>
            <a:ext cx="8915400" cy="4953000"/>
          </a:xfrm>
        </p:spPr>
        <p:txBody>
          <a:bodyPr>
            <a:normAutofit fontScale="85000" lnSpcReduction="20000"/>
          </a:bodyPr>
          <a:lstStyle/>
          <a:p>
            <a:endParaRPr lang="en-US" dirty="0" smtClean="0"/>
          </a:p>
          <a:p>
            <a:pPr lvl="0">
              <a:spcBef>
                <a:spcPts val="600"/>
              </a:spcBef>
              <a:spcAft>
                <a:spcPts val="600"/>
              </a:spcAft>
            </a:pPr>
            <a:r>
              <a:rPr lang="en-US" sz="3100" dirty="0" smtClean="0"/>
              <a:t>Essential part of medical care in all countries.</a:t>
            </a:r>
          </a:p>
          <a:p>
            <a:pPr lvl="0">
              <a:spcBef>
                <a:spcPts val="600"/>
              </a:spcBef>
              <a:spcAft>
                <a:spcPts val="600"/>
              </a:spcAft>
            </a:pPr>
            <a:r>
              <a:rPr lang="en-US" sz="3100" dirty="0" smtClean="0"/>
              <a:t>The GP is the first point of contact for most medical services.</a:t>
            </a:r>
          </a:p>
          <a:p>
            <a:pPr lvl="0">
              <a:spcBef>
                <a:spcPts val="600"/>
              </a:spcBef>
              <a:spcAft>
                <a:spcPts val="600"/>
              </a:spcAft>
            </a:pPr>
            <a:r>
              <a:rPr lang="en-US" sz="3100" dirty="0" smtClean="0"/>
              <a:t>Wide range of consultations and home visits.</a:t>
            </a:r>
          </a:p>
          <a:p>
            <a:pPr lvl="0">
              <a:spcBef>
                <a:spcPts val="600"/>
              </a:spcBef>
              <a:spcAft>
                <a:spcPts val="600"/>
              </a:spcAft>
            </a:pPr>
            <a:r>
              <a:rPr lang="en-US" sz="3100" dirty="0" smtClean="0"/>
              <a:t>GPs provide a complete spectrum of care within the local community – education, prevention, treatment.</a:t>
            </a:r>
          </a:p>
          <a:p>
            <a:pPr lvl="0">
              <a:spcBef>
                <a:spcPts val="600"/>
              </a:spcBef>
              <a:spcAft>
                <a:spcPts val="600"/>
              </a:spcAft>
            </a:pPr>
            <a:r>
              <a:rPr lang="en-US" sz="3100" dirty="0" smtClean="0"/>
              <a:t>No other specialty offers such a wide range of treating everything from babies and from mental illnesses to sports medicine.</a:t>
            </a:r>
          </a:p>
          <a:p>
            <a:pPr lvl="0">
              <a:spcBef>
                <a:spcPts val="600"/>
              </a:spcBef>
              <a:spcAft>
                <a:spcPts val="600"/>
              </a:spcAft>
            </a:pPr>
            <a:r>
              <a:rPr lang="en-US" sz="3100" dirty="0" smtClean="0"/>
              <a:t>The opportunity of prevention is given only at the level of GP.</a:t>
            </a:r>
          </a:p>
          <a:p>
            <a:pPr lvl="0">
              <a:spcBef>
                <a:spcPts val="600"/>
              </a:spcBef>
              <a:spcAft>
                <a:spcPts val="600"/>
              </a:spcAft>
            </a:pPr>
            <a:r>
              <a:rPr lang="en-US" sz="3100" dirty="0" smtClean="0"/>
              <a:t>Most GPs are independent contractors of the national health system.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990600"/>
          </a:xfrm>
        </p:spPr>
        <p:txBody>
          <a:bodyPr>
            <a:normAutofit fontScale="90000"/>
          </a:bodyPr>
          <a:lstStyle/>
          <a:p>
            <a:r>
              <a:rPr lang="en-US" sz="4000" dirty="0" smtClean="0">
                <a:solidFill>
                  <a:srgbClr val="FF0000"/>
                </a:solidFill>
              </a:rPr>
              <a:t/>
            </a:r>
            <a:br>
              <a:rPr lang="en-US" sz="4000" dirty="0" smtClean="0">
                <a:solidFill>
                  <a:srgbClr val="FF0000"/>
                </a:solidFill>
              </a:rPr>
            </a:br>
            <a:r>
              <a:rPr lang="en-US" sz="4000" b="1" dirty="0" smtClean="0">
                <a:solidFill>
                  <a:srgbClr val="FF0000"/>
                </a:solidFill>
              </a:rPr>
              <a:t>Three Components of European Definition</a:t>
            </a:r>
            <a:r>
              <a:rPr lang="en-US" dirty="0" smtClean="0"/>
              <a:t/>
            </a:r>
            <a:br>
              <a:rPr lang="en-US" dirty="0" smtClean="0"/>
            </a:br>
            <a:endParaRPr lang="en-US" dirty="0"/>
          </a:p>
        </p:txBody>
      </p:sp>
      <p:sp>
        <p:nvSpPr>
          <p:cNvPr id="3" name="Content Placeholder 2"/>
          <p:cNvSpPr>
            <a:spLocks noGrp="1"/>
          </p:cNvSpPr>
          <p:nvPr>
            <p:ph sz="quarter" idx="1"/>
          </p:nvPr>
        </p:nvSpPr>
        <p:spPr>
          <a:xfrm>
            <a:off x="381000" y="1600200"/>
            <a:ext cx="8610600" cy="4495800"/>
          </a:xfrm>
        </p:spPr>
        <p:txBody>
          <a:bodyPr/>
          <a:lstStyle/>
          <a:p>
            <a:endParaRPr lang="en-US" dirty="0" smtClean="0"/>
          </a:p>
          <a:p>
            <a:pPr marL="514350" lvl="0" indent="-514350">
              <a:spcBef>
                <a:spcPts val="1200"/>
              </a:spcBef>
              <a:spcAft>
                <a:spcPts val="1200"/>
              </a:spcAft>
              <a:buSzPct val="74000"/>
              <a:buFont typeface="+mj-lt"/>
              <a:buAutoNum type="arabicPeriod"/>
            </a:pPr>
            <a:r>
              <a:rPr lang="en-US" dirty="0" smtClean="0"/>
              <a:t>A description of the characteristics of the discipline</a:t>
            </a:r>
          </a:p>
          <a:p>
            <a:pPr marL="514350" lvl="0" indent="-514350">
              <a:spcBef>
                <a:spcPts val="1200"/>
              </a:spcBef>
              <a:spcAft>
                <a:spcPts val="1200"/>
              </a:spcAft>
              <a:buSzPct val="74000"/>
              <a:buFont typeface="+mj-lt"/>
              <a:buAutoNum type="arabicPeriod"/>
            </a:pPr>
            <a:r>
              <a:rPr lang="en-US" dirty="0" smtClean="0"/>
              <a:t>Description of the role of the GP</a:t>
            </a:r>
          </a:p>
          <a:p>
            <a:pPr marL="514350" lvl="0" indent="-514350">
              <a:spcBef>
                <a:spcPts val="1200"/>
              </a:spcBef>
              <a:spcAft>
                <a:spcPts val="1200"/>
              </a:spcAft>
              <a:buSzPct val="74000"/>
              <a:buFont typeface="+mj-lt"/>
              <a:buAutoNum type="arabicPeriod"/>
            </a:pPr>
            <a:r>
              <a:rPr lang="en-US" dirty="0" smtClean="0"/>
              <a:t>List of core competencies , Implementation areas and </a:t>
            </a:r>
          </a:p>
          <a:p>
            <a:pPr lvl="0">
              <a:spcBef>
                <a:spcPts val="1200"/>
              </a:spcBef>
              <a:spcAft>
                <a:spcPts val="1200"/>
              </a:spcAft>
              <a:buNone/>
            </a:pPr>
            <a:r>
              <a:rPr lang="en-US" dirty="0" smtClean="0"/>
              <a:t>     fundamental features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990600"/>
          </a:xfrm>
        </p:spPr>
        <p:txBody>
          <a:bodyPr>
            <a:normAutofit fontScale="90000"/>
          </a:bodyPr>
          <a:lstStyle/>
          <a:p>
            <a:pPr lvl="0" fontAlgn="base">
              <a:spcAft>
                <a:spcPct val="0"/>
              </a:spcAft>
            </a:pPr>
            <a:r>
              <a:rPr lang="en-US" sz="3600" dirty="0" smtClean="0">
                <a:solidFill>
                  <a:schemeClr val="tx1"/>
                </a:solidFill>
                <a:latin typeface="Arial" pitchFamily="34" charset="0"/>
                <a:ea typeface="Calibri" pitchFamily="34" charset="0"/>
                <a:cs typeface="Arial" pitchFamily="34" charset="0"/>
              </a:rPr>
              <a:t/>
            </a:r>
            <a:br>
              <a:rPr lang="en-US" sz="3600" dirty="0" smtClean="0">
                <a:solidFill>
                  <a:schemeClr val="tx1"/>
                </a:solidFill>
                <a:latin typeface="Arial" pitchFamily="34" charset="0"/>
                <a:ea typeface="Calibri" pitchFamily="34" charset="0"/>
                <a:cs typeface="Arial" pitchFamily="34" charset="0"/>
              </a:rPr>
            </a:br>
            <a:r>
              <a:rPr lang="en-US" sz="3600" dirty="0" smtClean="0">
                <a:solidFill>
                  <a:schemeClr val="tx1"/>
                </a:solidFill>
                <a:latin typeface="Arial" pitchFamily="34" charset="0"/>
                <a:ea typeface="Calibri" pitchFamily="34" charset="0"/>
                <a:cs typeface="Arial" pitchFamily="34" charset="0"/>
              </a:rPr>
              <a:t>The Main</a:t>
            </a:r>
            <a:r>
              <a:rPr lang="en-US" sz="5300" dirty="0" smtClean="0">
                <a:solidFill>
                  <a:schemeClr val="tx1"/>
                </a:solidFill>
                <a:latin typeface="Arial" pitchFamily="34" charset="0"/>
                <a:cs typeface="Arial" pitchFamily="34" charset="0"/>
              </a:rPr>
              <a:t> </a:t>
            </a:r>
            <a:r>
              <a:rPr lang="en-US" sz="3600" dirty="0" smtClean="0">
                <a:solidFill>
                  <a:schemeClr val="tx1"/>
                </a:solidFill>
                <a:latin typeface="Arial" pitchFamily="34" charset="0"/>
                <a:ea typeface="Calibri" pitchFamily="34" charset="0"/>
                <a:cs typeface="Arial" pitchFamily="34" charset="0"/>
              </a:rPr>
              <a:t>Characteristics of Family Medicine</a:t>
            </a:r>
            <a:r>
              <a:rPr lang="en-US" sz="9600" dirty="0" smtClean="0">
                <a:solidFill>
                  <a:schemeClr val="tx1"/>
                </a:solidFill>
                <a:latin typeface="Arial" pitchFamily="34" charset="0"/>
                <a:cs typeface="Arial" pitchFamily="34" charset="0"/>
              </a:rPr>
              <a:t/>
            </a:r>
            <a:br>
              <a:rPr lang="en-US" sz="9600" dirty="0" smtClean="0">
                <a:solidFill>
                  <a:schemeClr val="tx1"/>
                </a:solidFill>
                <a:latin typeface="Arial" pitchFamily="34" charset="0"/>
                <a:cs typeface="Arial" pitchFamily="34" charset="0"/>
              </a:rPr>
            </a:br>
            <a:endParaRPr lang="en-US" dirty="0"/>
          </a:p>
        </p:txBody>
      </p:sp>
      <p:sp>
        <p:nvSpPr>
          <p:cNvPr id="923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9217" name="Group 1"/>
          <p:cNvGrpSpPr>
            <a:grpSpLocks/>
          </p:cNvGrpSpPr>
          <p:nvPr/>
        </p:nvGrpSpPr>
        <p:grpSpPr bwMode="auto">
          <a:xfrm>
            <a:off x="762000" y="1905000"/>
            <a:ext cx="7436634" cy="4397261"/>
            <a:chOff x="10" y="10"/>
            <a:chExt cx="4563" cy="3416"/>
          </a:xfrm>
        </p:grpSpPr>
        <p:pic>
          <p:nvPicPr>
            <p:cNvPr id="9231" name="Picture 15"/>
            <p:cNvPicPr>
              <a:picLocks noChangeAspect="1" noChangeArrowheads="1"/>
            </p:cNvPicPr>
            <p:nvPr/>
          </p:nvPicPr>
          <p:blipFill>
            <a:blip r:embed="rId2" cstate="print"/>
            <a:srcRect/>
            <a:stretch>
              <a:fillRect/>
            </a:stretch>
          </p:blipFill>
          <p:spPr bwMode="auto">
            <a:xfrm>
              <a:off x="327" y="135"/>
              <a:ext cx="4021" cy="3170"/>
            </a:xfrm>
            <a:prstGeom prst="rect">
              <a:avLst/>
            </a:prstGeom>
            <a:noFill/>
          </p:spPr>
        </p:pic>
        <p:grpSp>
          <p:nvGrpSpPr>
            <p:cNvPr id="9218" name="Group 2"/>
            <p:cNvGrpSpPr>
              <a:grpSpLocks/>
            </p:cNvGrpSpPr>
            <p:nvPr/>
          </p:nvGrpSpPr>
          <p:grpSpPr bwMode="auto">
            <a:xfrm>
              <a:off x="10" y="10"/>
              <a:ext cx="4563" cy="3416"/>
              <a:chOff x="10" y="10"/>
              <a:chExt cx="4563" cy="3416"/>
            </a:xfrm>
          </p:grpSpPr>
          <p:sp>
            <p:nvSpPr>
              <p:cNvPr id="9230" name="Freeform 14"/>
              <p:cNvSpPr>
                <a:spLocks/>
              </p:cNvSpPr>
              <p:nvPr/>
            </p:nvSpPr>
            <p:spPr bwMode="auto">
              <a:xfrm>
                <a:off x="10" y="10"/>
                <a:ext cx="4563" cy="3416"/>
              </a:xfrm>
              <a:custGeom>
                <a:avLst/>
                <a:gdLst/>
                <a:ahLst/>
                <a:cxnLst>
                  <a:cxn ang="0">
                    <a:pos x="0" y="3415"/>
                  </a:cxn>
                  <a:cxn ang="0">
                    <a:pos x="4562" y="3415"/>
                  </a:cxn>
                  <a:cxn ang="0">
                    <a:pos x="4562" y="0"/>
                  </a:cxn>
                  <a:cxn ang="0">
                    <a:pos x="0" y="0"/>
                  </a:cxn>
                  <a:cxn ang="0">
                    <a:pos x="0" y="3415"/>
                  </a:cxn>
                </a:cxnLst>
                <a:rect l="0" t="0" r="r" b="b"/>
                <a:pathLst>
                  <a:path w="4563" h="3416">
                    <a:moveTo>
                      <a:pt x="0" y="3415"/>
                    </a:moveTo>
                    <a:lnTo>
                      <a:pt x="4562" y="3415"/>
                    </a:lnTo>
                    <a:lnTo>
                      <a:pt x="4562" y="0"/>
                    </a:lnTo>
                    <a:lnTo>
                      <a:pt x="0" y="0"/>
                    </a:lnTo>
                    <a:lnTo>
                      <a:pt x="0" y="3415"/>
                    </a:lnTo>
                    <a:close/>
                  </a:path>
                </a:pathLst>
              </a:custGeom>
              <a:noFill/>
              <a:ln w="12192">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9" name="Text Box 13"/>
              <p:cNvSpPr txBox="1">
                <a:spLocks noChangeArrowheads="1"/>
              </p:cNvSpPr>
              <p:nvPr/>
            </p:nvSpPr>
            <p:spPr bwMode="auto">
              <a:xfrm>
                <a:off x="1153" y="574"/>
                <a:ext cx="530" cy="2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preventive</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approach</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9228" name="Text Box 12"/>
              <p:cNvSpPr txBox="1">
                <a:spLocks noChangeArrowheads="1"/>
              </p:cNvSpPr>
              <p:nvPr/>
            </p:nvSpPr>
            <p:spPr bwMode="auto">
              <a:xfrm>
                <a:off x="3039" y="340"/>
                <a:ext cx="1075" cy="9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6350" algn="l" defTabSz="914400" rtl="0" eaLnBrk="0" fontAlgn="base" latinLnBrk="0" hangingPunct="0">
                  <a:lnSpc>
                    <a:spcPct val="100000"/>
                  </a:lnSpc>
                  <a:spcBef>
                    <a:spcPct val="0"/>
                  </a:spcBef>
                  <a:spcAft>
                    <a:spcPct val="0"/>
                  </a:spcAft>
                  <a:buClrTx/>
                  <a:buSzTx/>
                  <a:buFontTx/>
                  <a:buNone/>
                  <a:tabLst>
                    <a:tab pos="512763" algn="l"/>
                  </a:tabLst>
                </a:pPr>
                <a:r>
                  <a:rPr kumimoji="0" lang="en-US" sz="12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definitive</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2763" algn="l"/>
                  </a:tabLst>
                </a:pPr>
                <a:r>
                  <a:rPr kumimoji="0" lang="en-US" sz="1200" b="1" i="0" u="none" strike="noStrike" cap="none" normalizeH="0" baseline="0" dirty="0" err="1" smtClean="0">
                    <a:ln>
                      <a:noFill/>
                    </a:ln>
                    <a:solidFill>
                      <a:srgbClr val="FFFFFF"/>
                    </a:solidFill>
                    <a:effectLst/>
                    <a:latin typeface="Arial" pitchFamily="34" charset="0"/>
                    <a:ea typeface="Calibri" pitchFamily="34" charset="0"/>
                    <a:cs typeface="Arial" pitchFamily="34" charset="0"/>
                  </a:rPr>
                  <a:t>c</a:t>
                </a:r>
                <a:r>
                  <a:rPr kumimoji="0" lang="en-US" sz="1200" b="1" i="0" u="none" strike="noStrike" cap="none" normalizeH="0" baseline="0" dirty="0" err="1" smtClean="0">
                    <a:ln>
                      <a:noFill/>
                    </a:ln>
                    <a:effectLst/>
                    <a:latin typeface="Arial" pitchFamily="34" charset="0"/>
                    <a:ea typeface="Calibri" pitchFamily="34" charset="0"/>
                    <a:cs typeface="Arial" pitchFamily="34" charset="0"/>
                  </a:rPr>
                  <a:t>In</a:t>
                </a:r>
                <a:r>
                  <a:rPr kumimoji="0" lang="en-US" sz="12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volves</a:t>
                </a:r>
                <a:endPar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12763" algn="l"/>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one-person                      responsibility</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p:txBody>
          </p:sp>
          <p:sp>
            <p:nvSpPr>
              <p:cNvPr id="9227" name="Text Box 11"/>
              <p:cNvSpPr txBox="1">
                <a:spLocks noChangeArrowheads="1"/>
              </p:cNvSpPr>
              <p:nvPr/>
            </p:nvSpPr>
            <p:spPr bwMode="auto">
              <a:xfrm>
                <a:off x="2805" y="324"/>
                <a:ext cx="1377" cy="6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26" name="Text Box 10"/>
              <p:cNvSpPr txBox="1">
                <a:spLocks noChangeArrowheads="1"/>
              </p:cNvSpPr>
              <p:nvPr/>
            </p:nvSpPr>
            <p:spPr bwMode="auto">
              <a:xfrm>
                <a:off x="468" y="1138"/>
                <a:ext cx="748" cy="39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4763"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Situative</a:t>
                </a:r>
                <a:endParaRPr kumimoji="0" lang="en-US" sz="3600" b="1" i="0" u="none" strike="noStrike" cap="none" normalizeH="0" baseline="0" dirty="0" smtClean="0">
                  <a:ln>
                    <a:noFill/>
                  </a:ln>
                  <a:solidFill>
                    <a:schemeClr val="bg1"/>
                  </a:solidFill>
                  <a:effectLst/>
                  <a:latin typeface="Arial" pitchFamily="34" charset="0"/>
                  <a:cs typeface="Arial" pitchFamily="34" charset="0"/>
                </a:endParaRPr>
              </a:p>
              <a:p>
                <a:pPr marL="0" marR="0" lvl="0" indent="4763"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office home</a:t>
                </a:r>
                <a:endParaRPr kumimoji="0" lang="en-US" sz="5400" b="1" i="0" u="none" strike="noStrike" cap="none" normalizeH="0" baseline="0" dirty="0" smtClean="0">
                  <a:ln>
                    <a:noFill/>
                  </a:ln>
                  <a:solidFill>
                    <a:schemeClr val="bg1"/>
                  </a:solidFill>
                  <a:effectLst/>
                  <a:latin typeface="Arial" pitchFamily="34" charset="0"/>
                  <a:cs typeface="Arial" pitchFamily="34" charset="0"/>
                </a:endParaRPr>
              </a:p>
            </p:txBody>
          </p:sp>
          <p:sp>
            <p:nvSpPr>
              <p:cNvPr id="9225" name="Text Box 9"/>
              <p:cNvSpPr txBox="1">
                <a:spLocks noChangeArrowheads="1"/>
              </p:cNvSpPr>
              <p:nvPr/>
            </p:nvSpPr>
            <p:spPr bwMode="auto">
              <a:xfrm>
                <a:off x="3704" y="1167"/>
                <a:ext cx="701" cy="2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Problem-</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oriented</a:t>
                </a:r>
                <a:endParaRPr kumimoji="0" lang="en-US" sz="5400" b="1" i="0" u="none" strike="noStrike" cap="none" normalizeH="0" baseline="0" dirty="0" smtClean="0">
                  <a:ln>
                    <a:noFill/>
                  </a:ln>
                  <a:solidFill>
                    <a:schemeClr val="tx1"/>
                  </a:solidFill>
                  <a:effectLst/>
                  <a:latin typeface="Arial" pitchFamily="34" charset="0"/>
                  <a:cs typeface="Arial" pitchFamily="34" charset="0"/>
                </a:endParaRPr>
              </a:p>
            </p:txBody>
          </p:sp>
          <p:sp>
            <p:nvSpPr>
              <p:cNvPr id="9224" name="Text Box 8"/>
              <p:cNvSpPr txBox="1">
                <a:spLocks noChangeArrowheads="1"/>
              </p:cNvSpPr>
              <p:nvPr/>
            </p:nvSpPr>
            <p:spPr bwMode="auto">
              <a:xfrm>
                <a:off x="2057" y="1491"/>
                <a:ext cx="573" cy="39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810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individual</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marL="0" marR="0" lvl="0" indent="3810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family </a:t>
                </a:r>
                <a:r>
                  <a:rPr kumimoji="0" lang="en-US" sz="1100" b="1" i="0" u="none" strike="noStrike" cap="none" normalizeH="0" baseline="0" dirty="0" err="1" smtClean="0">
                    <a:ln>
                      <a:noFill/>
                    </a:ln>
                    <a:solidFill>
                      <a:srgbClr val="FF0000"/>
                    </a:solidFill>
                    <a:effectLst/>
                    <a:latin typeface="Arial" pitchFamily="34" charset="0"/>
                    <a:ea typeface="Calibri" pitchFamily="34" charset="0"/>
                    <a:cs typeface="Arial" pitchFamily="34" charset="0"/>
                  </a:rPr>
                  <a:t>communit</a:t>
                </a:r>
                <a:endParaRPr kumimoji="0" lang="en-US" sz="4400" b="1" i="0" u="none" strike="noStrike" cap="none" normalizeH="0" baseline="0" dirty="0" smtClean="0">
                  <a:ln>
                    <a:noFill/>
                  </a:ln>
                  <a:solidFill>
                    <a:srgbClr val="FF0000"/>
                  </a:solidFill>
                  <a:effectLst/>
                  <a:latin typeface="Arial" pitchFamily="34" charset="0"/>
                  <a:cs typeface="Arial" pitchFamily="34" charset="0"/>
                </a:endParaRPr>
              </a:p>
            </p:txBody>
          </p:sp>
          <p:sp>
            <p:nvSpPr>
              <p:cNvPr id="9223" name="Text Box 7"/>
              <p:cNvSpPr txBox="1">
                <a:spLocks noChangeArrowheads="1"/>
              </p:cNvSpPr>
              <p:nvPr/>
            </p:nvSpPr>
            <p:spPr bwMode="auto">
              <a:xfrm>
                <a:off x="431" y="1963"/>
                <a:ext cx="633" cy="29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600" b="1" dirty="0" smtClean="0">
                    <a:latin typeface="Arial" pitchFamily="34" charset="0"/>
                    <a:ea typeface="Calibri" pitchFamily="34" charset="0"/>
                    <a:cs typeface="Arial" pitchFamily="34" charset="0"/>
                  </a:rPr>
                  <a:t>I</a:t>
                </a:r>
                <a:r>
                  <a:rPr kumimoji="0" lang="en-US"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ntegrative</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9222" name="Text Box 6"/>
              <p:cNvSpPr txBox="1">
                <a:spLocks noChangeArrowheads="1"/>
              </p:cNvSpPr>
              <p:nvPr/>
            </p:nvSpPr>
            <p:spPr bwMode="auto">
              <a:xfrm>
                <a:off x="3600" y="1944"/>
                <a:ext cx="655" cy="22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Arial" pitchFamily="34" charset="0"/>
                    <a:ea typeface="Calibri" pitchFamily="34" charset="0"/>
                    <a:cs typeface="Arial" pitchFamily="34" charset="0"/>
                  </a:rPr>
                  <a:t>Continuous</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9221" name="Text Box 5"/>
              <p:cNvSpPr txBox="1">
                <a:spLocks noChangeArrowheads="1"/>
              </p:cNvSpPr>
              <p:nvPr/>
            </p:nvSpPr>
            <p:spPr bwMode="auto">
              <a:xfrm>
                <a:off x="1029" y="2513"/>
                <a:ext cx="701" cy="46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Complex,</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Calibri" pitchFamily="34" charset="0"/>
                    <a:cs typeface="Arial" pitchFamily="34" charset="0"/>
                  </a:rPr>
                  <a:t>Somatic, psychic, social</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9220" name="Text Box 4"/>
              <p:cNvSpPr txBox="1">
                <a:spLocks noChangeArrowheads="1"/>
              </p:cNvSpPr>
              <p:nvPr/>
            </p:nvSpPr>
            <p:spPr bwMode="auto">
              <a:xfrm>
                <a:off x="3142" y="2619"/>
                <a:ext cx="458" cy="2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15875"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Arial" pitchFamily="34" charset="0"/>
                    <a:ea typeface="Calibri" pitchFamily="34" charset="0"/>
                    <a:cs typeface="Arial" pitchFamily="34" charset="0"/>
                  </a:rPr>
                  <a:t>Lasts for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15875"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Arial" pitchFamily="34" charset="0"/>
                    <a:ea typeface="Calibri" pitchFamily="34" charset="0"/>
                    <a:cs typeface="Arial" pitchFamily="34" charset="0"/>
                  </a:rPr>
                  <a:t>a lifetime</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19" name="Text Box 3"/>
              <p:cNvSpPr txBox="1">
                <a:spLocks noChangeArrowheads="1"/>
              </p:cNvSpPr>
              <p:nvPr/>
            </p:nvSpPr>
            <p:spPr bwMode="auto">
              <a:xfrm>
                <a:off x="2023" y="2743"/>
                <a:ext cx="689" cy="58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Independent from</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age, gender social status</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9244"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6350" algn="l"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smtClean="0">
                <a:ln>
                  <a:noFill/>
                </a:ln>
                <a:solidFill>
                  <a:srgbClr val="FFFFFF"/>
                </a:solidFill>
                <a:effectLst/>
                <a:latin typeface="Arial" pitchFamily="34" charset="0"/>
                <a:ea typeface="Calibri" pitchFamily="34" charset="0"/>
                <a:cs typeface="Arial" pitchFamily="34" charset="0"/>
              </a:rPr>
              <a:t>provides</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635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FFFFFF"/>
                </a:solidFill>
                <a:effectLst/>
                <a:latin typeface="Arial" pitchFamily="34" charset="0"/>
                <a:ea typeface="Calibri" pitchFamily="34" charset="0"/>
                <a:cs typeface="Arial" pitchFamily="34" charset="0"/>
              </a:rPr>
              <a:t>definitive</a:t>
            </a:r>
            <a:endParaRPr kumimoji="0" lang="en-US" sz="500" b="0" i="0" u="none" strike="noStrike" cap="none" normalizeH="0" baseline="0" smtClean="0">
              <a:ln>
                <a:noFill/>
              </a:ln>
              <a:solidFill>
                <a:srgbClr val="FFFFFF"/>
              </a:solidFill>
              <a:effectLst/>
              <a:latin typeface="Arial" pitchFamily="34" charset="0"/>
              <a:ea typeface="Calibri" pitchFamily="34" charset="0"/>
              <a:cs typeface="Times New Roman" pitchFamily="18" charset="0"/>
            </a:endParaRPr>
          </a:p>
          <a:p>
            <a:pPr marL="0" marR="0" lvl="0" indent="635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rgbClr val="FFFFFF"/>
                </a:solidFill>
                <a:effectLst/>
                <a:latin typeface="Arial" pitchFamily="34" charset="0"/>
                <a:ea typeface="Calibri" pitchFamily="34" charset="0"/>
                <a:cs typeface="Times New Roman" pitchFamily="18" charset="0"/>
              </a:rPr>
              <a:t>care</a:t>
            </a:r>
            <a:r>
              <a:rPr kumimoji="0" lang="en-US" sz="11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Text Box 34"/>
          <p:cNvSpPr txBox="1">
            <a:spLocks noChangeArrowheads="1"/>
          </p:cNvSpPr>
          <p:nvPr/>
        </p:nvSpPr>
        <p:spPr bwMode="auto">
          <a:xfrm>
            <a:off x="3962400" y="2133600"/>
            <a:ext cx="1259193" cy="76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46000"/>
              </a:lnSpc>
              <a:spcBef>
                <a:spcPct val="0"/>
              </a:spcBef>
              <a:buClrTx/>
              <a:buSzTx/>
              <a:buFontTx/>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50"/>
              </a:spcBef>
              <a:buClrTx/>
              <a:buSzTx/>
              <a:buFontTx/>
              <a:buNone/>
              <a:tabLst/>
            </a:pPr>
            <a:r>
              <a:rPr kumimoji="0" lang="en-US" sz="1400" b="1" i="0" u="none" strike="noStrike" cap="none" normalizeH="0" baseline="0" dirty="0" smtClean="0">
                <a:ln>
                  <a:noFill/>
                </a:ln>
                <a:solidFill>
                  <a:srgbClr val="FFFFFF"/>
                </a:solidFill>
                <a:effectLst/>
                <a:latin typeface="Arial" pitchFamily="34" charset="0"/>
                <a:cs typeface="Arial" pitchFamily="34" charset="0"/>
              </a:rPr>
              <a:t>    Provides</a:t>
            </a:r>
          </a:p>
          <a:p>
            <a:pPr marL="0" marR="0" lvl="0" indent="0" algn="l" defTabSz="914400" rtl="0" eaLnBrk="1" fontAlgn="base" latinLnBrk="0" hangingPunct="1">
              <a:lnSpc>
                <a:spcPct val="100000"/>
              </a:lnSpc>
              <a:spcBef>
                <a:spcPts val="50"/>
              </a:spcBef>
              <a:buClrTx/>
              <a:buSzTx/>
              <a:buFontTx/>
              <a:buNone/>
              <a:tabLst/>
            </a:pPr>
            <a:r>
              <a:rPr kumimoji="0" lang="en-US" sz="1400" b="1" i="0" u="none" strike="noStrike" cap="none" normalizeH="0" baseline="0" dirty="0" smtClean="0">
                <a:ln>
                  <a:noFill/>
                </a:ln>
                <a:solidFill>
                  <a:srgbClr val="FFFFFF"/>
                </a:solidFill>
                <a:effectLst/>
                <a:latin typeface="Arial" pitchFamily="34" charset="0"/>
                <a:cs typeface="Arial" pitchFamily="34" charset="0"/>
              </a:rPr>
              <a:t>Definitive care		</a:t>
            </a:r>
            <a:endParaRPr kumimoji="0" lang="en-US" sz="5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4706</TotalTime>
  <Words>2620</Words>
  <Application>Microsoft Office PowerPoint</Application>
  <PresentationFormat>On-screen Show (4:3)</PresentationFormat>
  <Paragraphs>282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Median</vt:lpstr>
      <vt:lpstr>PRINCIPLES AND PRACTICE OF FAMILY MEDICINE</vt:lpstr>
      <vt:lpstr>history of family medicine:</vt:lpstr>
      <vt:lpstr>American Physicians in practice as General Practitioners</vt:lpstr>
      <vt:lpstr>   The ecology of medical care revisited  </vt:lpstr>
      <vt:lpstr> Levels of Health Care </vt:lpstr>
      <vt:lpstr> Basic definitions in general medicine </vt:lpstr>
      <vt:lpstr> General Practice – An Initial Approach </vt:lpstr>
      <vt:lpstr> Three Components of European Definition </vt:lpstr>
      <vt:lpstr> The Main Characteristics of Family Medicine </vt:lpstr>
      <vt:lpstr>The Characteristics of the Discipline-1</vt:lpstr>
      <vt:lpstr>The Characteristics of the Discipline-2</vt:lpstr>
      <vt:lpstr>The Characteristics of the Discipline-3</vt:lpstr>
      <vt:lpstr>  II. The Specialty of General Practice / Family Medicine 1 </vt:lpstr>
      <vt:lpstr>II. The Specialty of General Practice / Family Medicine - 2</vt:lpstr>
      <vt:lpstr>II. The Specialty of General Practice / Family Medicine -3</vt:lpstr>
      <vt:lpstr> III. The Core Competencies of the GP/FM </vt:lpstr>
      <vt:lpstr>Slide 17</vt:lpstr>
      <vt:lpstr> III/1. Primary Care Management Abilities </vt:lpstr>
      <vt:lpstr> III/2. Abilities of Providing Person- Centered Care </vt:lpstr>
      <vt:lpstr>Patient Consultation Practice in Family Medicine Clinics</vt:lpstr>
      <vt:lpstr> III/3. Specific Problem Solving Skills 1 </vt:lpstr>
      <vt:lpstr> III/3. Specific Problem Solving Skills 2 </vt:lpstr>
      <vt:lpstr> III/4. Comprehensive Approach Abilities </vt:lpstr>
      <vt:lpstr> III/5-6. Community Orientation and Holistic Modelling Abilities </vt:lpstr>
      <vt:lpstr> GP’s Major Competencies</vt:lpstr>
      <vt:lpstr>Slide 26</vt:lpstr>
      <vt:lpstr> Working in teams 1 </vt:lpstr>
      <vt:lpstr> Working in teams 2 </vt:lpstr>
      <vt:lpstr>GMC for GPs - Good Clinical Care 1</vt:lpstr>
      <vt:lpstr>GMC for GPs - Good Clinical Care -2</vt:lpstr>
      <vt:lpstr>GMC for GPs – Keeping Records and     Keeping Colleagues Informed </vt:lpstr>
      <vt:lpstr>GMC for GPs – Access, Availability and Providing Care Out of Hours</vt:lpstr>
      <vt:lpstr>GMC for GPs – Relationship with Patients, Avoiding Discrimination 1 </vt:lpstr>
      <vt:lpstr>GMC for GPs – Relationship with Patients, Avoiding Discrimination 2</vt:lpstr>
      <vt:lpstr>GMC for GPs – Working with Colleagues, with Practice Team and Referrals 1 </vt:lpstr>
      <vt:lpstr>GMC for GPs – Working with Colleagues, with Practice Team and Referrals - 2 </vt:lpstr>
      <vt:lpstr>System Role and Practice in African Countries </vt:lpstr>
      <vt:lpstr>Future - Challenges and Opportunities: </vt:lpstr>
      <vt:lpstr>Family Medicine in China</vt:lpstr>
      <vt:lpstr>System Role and Practice Middle East and North Africa:</vt:lpstr>
      <vt:lpstr>Family Medicine Training in Middle East</vt:lpstr>
      <vt:lpstr>Family Medicine in Asia:                   </vt:lpstr>
      <vt:lpstr>Family Medicine in India - The Challenge:  </vt:lpstr>
      <vt:lpstr>Family Medicine Training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117</cp:revision>
  <dcterms:created xsi:type="dcterms:W3CDTF">2018-03-21T04:11:44Z</dcterms:created>
  <dcterms:modified xsi:type="dcterms:W3CDTF">2018-03-27T10:37:49Z</dcterms:modified>
</cp:coreProperties>
</file>